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Helvetica Neue"/>
      <p:regular r:id="rId43"/>
      <p:bold r:id="rId44"/>
      <p:italic r:id="rId45"/>
      <p:boldItalic r:id="rId46"/>
    </p:embeddedFont>
    <p:embeddedFont>
      <p:font typeface="Capriola"/>
      <p:regular r:id="rId47"/>
    </p:embeddedFont>
    <p:embeddedFont>
      <p:font typeface="Helvetica Neue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3098D3-7894-4BEA-BA43-DF2D5C8C6EB5}">
  <a:tblStyle styleId="{6C3098D3-7894-4BEA-BA43-DF2D5C8C6E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Light-regular.fntdata"/><Relationship Id="rId47" Type="http://schemas.openxmlformats.org/officeDocument/2006/relationships/font" Target="fonts/Capriola-regular.fntdata"/><Relationship Id="rId49" Type="http://schemas.openxmlformats.org/officeDocument/2006/relationships/font" Target="fonts/HelveticaNeue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93164c43c_2_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Khushi</a:t>
            </a:r>
            <a:endParaRPr/>
          </a:p>
        </p:txBody>
      </p:sp>
      <p:sp>
        <p:nvSpPr>
          <p:cNvPr id="128" name="Google Shape;128;g793164c43c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89136df95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89136df95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89136df95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89136df95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next step is Feature Engineering. The column values should make some sense to the computers. Since the computer don’t have the ability to understand and draw inference from the text, we need to encode the strings to numeric categorical values. There are two encoding ways. First is manually and second is by using tools LabelEncoder() from the Scikitlearn library in PYTHON. The columns ”team1”, ”team2”, ”winner”, ”toss winner”, ”city”, and ”venue” were encoded using LabelEncoder() while the new columns team1 win, team1 toss win, and team1 bat were encoded using 1’s and 0’s manually. In addition to this, home ground advantage was encoded as +1 if the venue is the home-ground of</a:t>
            </a:r>
            <a:endParaRPr/>
          </a:p>
          <a:p>
            <a:pPr indent="0" lvl="0" marL="0" rtl="0" algn="l">
              <a:spcBef>
                <a:spcPts val="0"/>
              </a:spcBef>
              <a:spcAft>
                <a:spcPts val="0"/>
              </a:spcAft>
              <a:buNone/>
            </a:pPr>
            <a:r>
              <a:rPr lang="en"/>
              <a:t>team1.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Similarly -1 was used to encode if the venue is the home-ground of team2. If both teams or none of them have home-ground advantage, 0 was used to encode the same. The columns team1 points and team2 points did not make much impact to the accuracy. But when the difference was used i/e team point difference that is equal to team1 points - team2 points, the accuracy was improved of 4:55  12:12%.</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Adding the feature of the team strength was also worked upon.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d0c536d6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d0c536d6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next step is Feature Engineering. The column values should make some sense to the computers. Since the computer don’t have the ability to understand and draw inference from the text, we need to encode the strings to numeric categorical values. There are two encoding ways. First is manually and second is by using tools LabelEncoder() from the Scikitlearn library in PYTHON. The columns ”team1”, ”team2”, ”winner”, ”toss winner”, ”city”, and ”venue” were encoded using LabelEncoder() while the new columns team1 win, team1 toss win, and team1 bat were encoded using 1’s and 0’s manually. In addition to this, home ground advantage was encoded as +1 if the venue is the home-ground of</a:t>
            </a:r>
            <a:endParaRPr/>
          </a:p>
          <a:p>
            <a:pPr indent="0" lvl="0" marL="0" rtl="0" algn="l">
              <a:spcBef>
                <a:spcPts val="0"/>
              </a:spcBef>
              <a:spcAft>
                <a:spcPts val="0"/>
              </a:spcAft>
              <a:buNone/>
            </a:pPr>
            <a:r>
              <a:rPr lang="en"/>
              <a:t>team1.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Similarly -1 was used to encode if the venue is the home-ground of team2. If both teams or none of them have home-ground advantage, 0 was used to encode the same. The columns team1 points and team2 points did not make much impact to the accuracy. But when the difference was used i/e team point difference that is equal to team1 points - team2 points, the accuracy was improved of 4:55  12:12%.</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Adding the feature of the team strength was also worked upon.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89136df95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89136df95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d0c536d6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d0c536d6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d0c536d6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d0c536d6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d0c536d6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d0c536d6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d0c536d6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d0c536d6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d0c536d6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d0c536d6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the feature selection step, few unnecessary and redundant</a:t>
            </a:r>
            <a:endParaRPr/>
          </a:p>
          <a:p>
            <a:pPr indent="0" lvl="0" marL="0" rtl="0" algn="l">
              <a:spcBef>
                <a:spcPts val="0"/>
              </a:spcBef>
              <a:spcAft>
                <a:spcPts val="0"/>
              </a:spcAft>
              <a:buClr>
                <a:schemeClr val="dk1"/>
              </a:buClr>
              <a:buSzPts val="1100"/>
              <a:buFont typeface="Arial"/>
              <a:buNone/>
            </a:pPr>
            <a:r>
              <a:rPr lang="en"/>
              <a:t>columns like season, date, id, play of match, etc were</a:t>
            </a:r>
            <a:endParaRPr/>
          </a:p>
          <a:p>
            <a:pPr indent="0" lvl="0" marL="0" rtl="0" algn="l">
              <a:spcBef>
                <a:spcPts val="0"/>
              </a:spcBef>
              <a:spcAft>
                <a:spcPts val="0"/>
              </a:spcAft>
              <a:buClr>
                <a:schemeClr val="dk1"/>
              </a:buClr>
              <a:buSzPts val="1100"/>
              <a:buFont typeface="Arial"/>
              <a:buNone/>
            </a:pPr>
            <a:r>
              <a:rPr lang="en"/>
              <a:t>removed. We found the correlation between two variables</a:t>
            </a:r>
            <a:endParaRPr/>
          </a:p>
          <a:p>
            <a:pPr indent="0" lvl="0" marL="0" rtl="0" algn="l">
              <a:spcBef>
                <a:spcPts val="0"/>
              </a:spcBef>
              <a:spcAft>
                <a:spcPts val="0"/>
              </a:spcAft>
              <a:buClr>
                <a:schemeClr val="dk1"/>
              </a:buClr>
              <a:buSzPts val="1100"/>
              <a:buFont typeface="Arial"/>
              <a:buNone/>
            </a:pPr>
            <a:r>
              <a:rPr lang="en"/>
              <a:t>using PEARSON R CORRELATION which is mostly used to</a:t>
            </a:r>
            <a:endParaRPr/>
          </a:p>
          <a:p>
            <a:pPr indent="0" lvl="0" marL="0" rtl="0" algn="l">
              <a:spcBef>
                <a:spcPts val="0"/>
              </a:spcBef>
              <a:spcAft>
                <a:spcPts val="0"/>
              </a:spcAft>
              <a:buClr>
                <a:schemeClr val="dk1"/>
              </a:buClr>
              <a:buSzPts val="1100"/>
              <a:buFont typeface="Arial"/>
              <a:buNone/>
            </a:pPr>
            <a:r>
              <a:rPr lang="en"/>
              <a:t>measure the degree of the relationship between linearly related</a:t>
            </a:r>
            <a:endParaRPr/>
          </a:p>
          <a:p>
            <a:pPr indent="0" lvl="0" marL="0" rtl="0" algn="l">
              <a:spcBef>
                <a:spcPts val="0"/>
              </a:spcBef>
              <a:spcAft>
                <a:spcPts val="0"/>
              </a:spcAft>
              <a:buClr>
                <a:schemeClr val="dk1"/>
              </a:buClr>
              <a:buSzPts val="1100"/>
              <a:buFont typeface="Arial"/>
              <a:buNone/>
            </a:pPr>
            <a:r>
              <a:rPr lang="en"/>
              <a:t>variables. When two variables are redundant, we decided a</a:t>
            </a:r>
            <a:endParaRPr/>
          </a:p>
          <a:p>
            <a:pPr indent="0" lvl="0" marL="0" rtl="0" algn="l">
              <a:spcBef>
                <a:spcPts val="0"/>
              </a:spcBef>
              <a:spcAft>
                <a:spcPts val="0"/>
              </a:spcAft>
              <a:buClr>
                <a:schemeClr val="dk1"/>
              </a:buClr>
              <a:buSzPts val="1100"/>
              <a:buFont typeface="Arial"/>
              <a:buNone/>
            </a:pPr>
            <a:r>
              <a:rPr lang="en"/>
              <a:t>threshold of 0.8 while removing the redundant features.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d12fb95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d12fb95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744d9b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744d9b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see Cricket match in T20 format is </a:t>
            </a:r>
            <a:r>
              <a:rPr lang="en"/>
              <a:t>unpredictable</a:t>
            </a:r>
            <a:r>
              <a:rPr lang="en"/>
              <a:t>.</a:t>
            </a:r>
            <a:endParaRPr/>
          </a:p>
          <a:p>
            <a:pPr indent="0" lvl="0" marL="0" rtl="0" algn="l">
              <a:spcBef>
                <a:spcPts val="0"/>
              </a:spcBef>
              <a:spcAft>
                <a:spcPts val="0"/>
              </a:spcAft>
              <a:buNone/>
            </a:pPr>
            <a:r>
              <a:rPr lang="en"/>
              <a:t>Answer and pattern Lies in Data itself.</a:t>
            </a:r>
            <a:endParaRPr/>
          </a:p>
          <a:p>
            <a:pPr indent="0" lvl="0" marL="0" rtl="0" algn="l">
              <a:spcBef>
                <a:spcPts val="0"/>
              </a:spcBef>
              <a:spcAft>
                <a:spcPts val="0"/>
              </a:spcAft>
              <a:buNone/>
            </a:pPr>
            <a:r>
              <a:rPr lang="en"/>
              <a:t>We have collected data from scratch and further done processing to clean dataset.</a:t>
            </a:r>
            <a:endParaRPr/>
          </a:p>
          <a:p>
            <a:pPr indent="0" lvl="0" marL="0" rtl="0" algn="l">
              <a:spcBef>
                <a:spcPts val="0"/>
              </a:spcBef>
              <a:spcAft>
                <a:spcPts val="0"/>
              </a:spcAft>
              <a:buNone/>
            </a:pPr>
            <a:r>
              <a:rPr lang="en"/>
              <a:t>Then we build model from and apply on dataset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89136df95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89136df95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d0c536d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d0c536d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d0c536d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d0c536d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d0c536d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cd0c536d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d0c536d6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d0c536d6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d12fb95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d12fb95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Khushi: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6 is  model building ,training and testing.</a:t>
            </a:r>
            <a:endParaRPr/>
          </a:p>
          <a:p>
            <a:pPr indent="0" lvl="0" marL="0" rtl="0" algn="l">
              <a:spcBef>
                <a:spcPts val="0"/>
              </a:spcBef>
              <a:spcAft>
                <a:spcPts val="0"/>
              </a:spcAft>
              <a:buNone/>
            </a:pPr>
            <a:r>
              <a:rPr lang="en"/>
              <a:t>Applied 4 basic algorithms. Logistic regression ,decision tree classifier, svm,random forest classifier and the accuracy is calculated for the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columns team1 points and team2 points did not make much impact to the accuracy. But when the difference was used i/e team point difference that is equal to team1 points - team2 points, the accuracy was improved of 4.55 ∼ 12.12%.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outperformed other models like Decision Tree Classifier, SVM and Random Forest Regression when the new features like home ground advantage, teams’ point difference were added. Significant change in the accuracy was seen.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d12fb95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d12fb95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d0c536d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d0c536d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6744d9b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6744d9b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Vardhan Rajnikant Shah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the overall work right from gathering dataset to to test dataset. which we had distributed among us and work uptill now.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d0c536d6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d0c536d6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d12fb95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d12fb95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6744d9bb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6744d9bb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Vardhan - This are References which we refer </a:t>
            </a:r>
            <a:r>
              <a:rPr lang="en"/>
              <a:t>during</a:t>
            </a:r>
            <a:r>
              <a:rPr lang="en"/>
              <a:t> this project.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936c41a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936c41a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Vardhan - Thank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744d9b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744d9b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100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6744d9bb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6744d9bb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89136df95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89136df95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744d9b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744d9b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Kalki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6744d9bb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6744d9bb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data is the key to solve this problem. The data of following features id, season, city, date, team1, team2, toss winner, toss decision, result (normal or tie), DL applied, winner, win by runs, win by wickets player of match, venue, home ground advantage, umpire1, umpire2, umpire3, powerplay runs team1, powerplay wickets team1, powerplay runs team2, powerplay wickets team2, pitch type, form of player, etc. was scraped from the official ESPN and IPL website. The first step of data collection ends here.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89136df95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89136df95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a:t>
            </a:r>
            <a:endParaRPr/>
          </a:p>
          <a:p>
            <a:pPr indent="0" lvl="0" marL="0" rtl="0" algn="l">
              <a:spcBef>
                <a:spcPts val="0"/>
              </a:spcBef>
              <a:spcAft>
                <a:spcPts val="0"/>
              </a:spcAft>
              <a:buNone/>
            </a:pPr>
            <a:r>
              <a:rPr lang="en"/>
              <a:t>In the next step, the data was cleaned. The data contained null values for the features like city, umpire1, umpire2, and umpire3. City could had null values where venue was ”Dubai International Cricket Stadium”. The null values were replaced by ”Dubai” for the column city. The features umpire1, umpire2, and umpire3 were dropped since the number of empty columns 62 for umpire1 and umpire2 while 694 for umpire3. </a:t>
            </a:r>
            <a:r>
              <a:rPr lang="en"/>
              <a:t>The team names were renamed as mentioned in table I. Deccan Chargers (DC) was renamed to Sunrisers Hyderabad (SRH) in 2012 while Delhi Daredevils (DD) was renamed to Delhi Capitals (DC). Keeping this into account the renaming of teams was done. The next step was to remove redundancy in values. For example, ”Feroz Shah Kotla” and ”Feroz Shah Kotla Ground” are same venues in the same city Delhi. Also,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2"/>
        </a:solidFill>
      </p:bgPr>
    </p:bg>
    <p:spTree>
      <p:nvGrpSpPr>
        <p:cNvPr id="59" name="Shape 59"/>
        <p:cNvGrpSpPr/>
        <p:nvPr/>
      </p:nvGrpSpPr>
      <p:grpSpPr>
        <a:xfrm>
          <a:off x="0" y="0"/>
          <a:ext cx="0" cy="0"/>
          <a:chOff x="0" y="0"/>
          <a:chExt cx="0" cy="0"/>
        </a:xfrm>
      </p:grpSpPr>
      <p:sp>
        <p:nvSpPr>
          <p:cNvPr id="60" name="Google Shape;60;p14"/>
          <p:cNvSpPr txBox="1"/>
          <p:nvPr>
            <p:ph idx="1" type="body"/>
          </p:nvPr>
        </p:nvSpPr>
        <p:spPr>
          <a:xfrm>
            <a:off x="633113" y="3532668"/>
            <a:ext cx="7886701" cy="414028"/>
          </a:xfrm>
          <a:prstGeom prst="rect">
            <a:avLst/>
          </a:prstGeom>
          <a:noFill/>
          <a:ln cap="flat" cmpd="sng" w="9525">
            <a:solidFill>
              <a:schemeClr val="lt2"/>
            </a:solidFill>
            <a:prstDash val="solid"/>
            <a:round/>
            <a:headEnd len="sm" w="sm" type="none"/>
            <a:tailEnd len="sm" w="sm" type="none"/>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444848"/>
              </a:buClr>
              <a:buSzPts val="1500"/>
              <a:buFont typeface="Helvetica Neue Light"/>
              <a:buNone/>
              <a:defRPr b="0" i="0" sz="1500">
                <a:solidFill>
                  <a:srgbClr val="444848"/>
                </a:solidFill>
                <a:latin typeface="Helvetica Neue Light"/>
                <a:ea typeface="Helvetica Neue Light"/>
                <a:cs typeface="Helvetica Neue Light"/>
                <a:sym typeface="Helvetica Neue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1" name="Google Shape;61;p14"/>
          <p:cNvPicPr preferRelativeResize="0"/>
          <p:nvPr/>
        </p:nvPicPr>
        <p:blipFill rotWithShape="1">
          <a:blip r:embed="rId2">
            <a:alphaModFix/>
          </a:blip>
          <a:srcRect b="42109" l="31991" r="32034" t="42025"/>
          <a:stretch/>
        </p:blipFill>
        <p:spPr>
          <a:xfrm>
            <a:off x="5573211" y="563639"/>
            <a:ext cx="2946602" cy="999929"/>
          </a:xfrm>
          <a:prstGeom prst="rect">
            <a:avLst/>
          </a:prstGeom>
          <a:noFill/>
          <a:ln>
            <a:noFill/>
          </a:ln>
        </p:spPr>
      </p:pic>
      <p:sp>
        <p:nvSpPr>
          <p:cNvPr id="62" name="Google Shape;62;p14"/>
          <p:cNvSpPr txBox="1"/>
          <p:nvPr>
            <p:ph idx="2" type="body"/>
          </p:nvPr>
        </p:nvSpPr>
        <p:spPr>
          <a:xfrm>
            <a:off x="633113" y="2838745"/>
            <a:ext cx="7887000" cy="676275"/>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2"/>
              </a:buClr>
              <a:buSzPts val="3300"/>
              <a:buFont typeface="Helvetica Neue"/>
              <a:buNone/>
              <a:defRPr b="1" i="0" sz="3300">
                <a:solidFill>
                  <a:schemeClr val="dk2"/>
                </a:solidFill>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5"/>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2"/>
              </a:buClr>
              <a:buSzPts val="2700"/>
              <a:buFont typeface="Helvetica Neue"/>
              <a:buNone/>
              <a:defRPr sz="2700">
                <a:solidFill>
                  <a:schemeClr val="dk2"/>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5"/>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500"/>
              <a:buFont typeface="Helvetica Neue Light"/>
              <a:buNone/>
              <a:defRPr b="0" i="0" sz="15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400"/>
              </a:spcBef>
              <a:spcAft>
                <a:spcPts val="0"/>
              </a:spcAft>
              <a:buClr>
                <a:srgbClr val="888888"/>
              </a:buClr>
              <a:buSzPts val="1500"/>
              <a:buFont typeface="Helvetica Neue Light"/>
              <a:buNone/>
              <a:defRPr sz="1500">
                <a:solidFill>
                  <a:srgbClr val="888888"/>
                </a:solidFill>
              </a:defRPr>
            </a:lvl2pPr>
            <a:lvl3pPr indent="-228600" lvl="2" marL="1371600" algn="l">
              <a:lnSpc>
                <a:spcPct val="90000"/>
              </a:lnSpc>
              <a:spcBef>
                <a:spcPts val="400"/>
              </a:spcBef>
              <a:spcAft>
                <a:spcPts val="0"/>
              </a:spcAft>
              <a:buClr>
                <a:srgbClr val="888888"/>
              </a:buClr>
              <a:buSzPts val="1400"/>
              <a:buFont typeface="Helvetica Neue Light"/>
              <a:buNone/>
              <a:defRPr sz="1400">
                <a:solidFill>
                  <a:srgbClr val="888888"/>
                </a:solidFill>
              </a:defRPr>
            </a:lvl3pPr>
            <a:lvl4pPr indent="-228600" lvl="3" marL="1828800" algn="l">
              <a:lnSpc>
                <a:spcPct val="90000"/>
              </a:lnSpc>
              <a:spcBef>
                <a:spcPts val="400"/>
              </a:spcBef>
              <a:spcAft>
                <a:spcPts val="0"/>
              </a:spcAft>
              <a:buClr>
                <a:srgbClr val="888888"/>
              </a:buClr>
              <a:buSzPts val="1200"/>
              <a:buFont typeface="Helvetica Neue Light"/>
              <a:buNone/>
              <a:defRPr sz="1200">
                <a:solidFill>
                  <a:srgbClr val="888888"/>
                </a:solidFill>
              </a:defRPr>
            </a:lvl4pPr>
            <a:lvl5pPr indent="-228600" lvl="4" marL="2286000" algn="l">
              <a:lnSpc>
                <a:spcPct val="90000"/>
              </a:lnSpc>
              <a:spcBef>
                <a:spcPts val="400"/>
              </a:spcBef>
              <a:spcAft>
                <a:spcPts val="0"/>
              </a:spcAft>
              <a:buClr>
                <a:srgbClr val="888888"/>
              </a:buClr>
              <a:buSzPts val="1200"/>
              <a:buFont typeface="Helvetica Neue Light"/>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6" name="Google Shape;66;p15"/>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67" name="Google Shape;67;p15"/>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8" name="Google Shape;68;p15"/>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445727" y="200025"/>
            <a:ext cx="7886700"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Helvetica Neue"/>
              <a:buNone/>
              <a:defRPr sz="30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6"/>
          <p:cNvSpPr txBox="1"/>
          <p:nvPr>
            <p:ph idx="1" type="body"/>
          </p:nvPr>
        </p:nvSpPr>
        <p:spPr>
          <a:xfrm>
            <a:off x="436820" y="1326713"/>
            <a:ext cx="7886700" cy="3263504"/>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Font typeface="Helvetica Neue Light"/>
              <a:buChar char="•"/>
              <a:defRPr sz="1800"/>
            </a:lvl1pPr>
            <a:lvl2pPr indent="-323850" lvl="1" marL="914400" algn="l">
              <a:lnSpc>
                <a:spcPct val="90000"/>
              </a:lnSpc>
              <a:spcBef>
                <a:spcPts val="400"/>
              </a:spcBef>
              <a:spcAft>
                <a:spcPts val="0"/>
              </a:spcAft>
              <a:buClr>
                <a:schemeClr val="dk1"/>
              </a:buClr>
              <a:buSzPts val="1500"/>
              <a:buFont typeface="Helvetica Neue Light"/>
              <a:buChar char="•"/>
              <a:defRPr sz="1500"/>
            </a:lvl2pPr>
            <a:lvl3pPr indent="-317500" lvl="2" marL="1371600" algn="l">
              <a:lnSpc>
                <a:spcPct val="90000"/>
              </a:lnSpc>
              <a:spcBef>
                <a:spcPts val="400"/>
              </a:spcBef>
              <a:spcAft>
                <a:spcPts val="0"/>
              </a:spcAft>
              <a:buClr>
                <a:schemeClr val="dk1"/>
              </a:buClr>
              <a:buSzPts val="1400"/>
              <a:buFont typeface="Helvetica Neue Light"/>
              <a:buChar char="•"/>
              <a:defRPr sz="1400"/>
            </a:lvl3pPr>
            <a:lvl4pPr indent="-304800" lvl="3" marL="1828800" algn="l">
              <a:lnSpc>
                <a:spcPct val="90000"/>
              </a:lnSpc>
              <a:spcBef>
                <a:spcPts val="400"/>
              </a:spcBef>
              <a:spcAft>
                <a:spcPts val="0"/>
              </a:spcAft>
              <a:buClr>
                <a:schemeClr val="dk1"/>
              </a:buClr>
              <a:buSzPts val="1200"/>
              <a:buFont typeface="Helvetica Neue Light"/>
              <a:buChar char="•"/>
              <a:defRPr sz="1200"/>
            </a:lvl4pPr>
            <a:lvl5pPr indent="-304800" lvl="4" marL="2286000" algn="l">
              <a:lnSpc>
                <a:spcPct val="90000"/>
              </a:lnSpc>
              <a:spcBef>
                <a:spcPts val="400"/>
              </a:spcBef>
              <a:spcAft>
                <a:spcPts val="0"/>
              </a:spcAft>
              <a:buClr>
                <a:schemeClr val="dk1"/>
              </a:buClr>
              <a:buSzPts val="1200"/>
              <a:buFont typeface="Helvetica Neue Light"/>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6"/>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73" name="Google Shape;73;p16"/>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74" name="Google Shape;74;p16"/>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extLst>
    <p:ext uri="{DCECCB84-F9BA-43D5-87BE-67443E8EF086}">
      <p15:sldGuideLst>
        <p15:guide id="1" orient="horz" pos="55">
          <p15:clr>
            <a:srgbClr val="FBAE40"/>
          </p15:clr>
        </p15:guide>
        <p15:guide id="2" pos="2880">
          <p15:clr>
            <a:srgbClr val="FBAE40"/>
          </p15:clr>
        </p15:guide>
        <p15:guide id="3" orient="horz" pos="3185">
          <p15:clr>
            <a:srgbClr val="FBAE40"/>
          </p15:clr>
        </p15:guide>
        <p15:guide id="4" orient="horz" pos="123">
          <p15:clr>
            <a:srgbClr val="FBAE40"/>
          </p15:clr>
        </p15:guide>
        <p15:guide id="5" orient="horz" pos="752">
          <p15:clr>
            <a:srgbClr val="FBAE40"/>
          </p15:clr>
        </p15:guide>
        <p15:guide id="6" pos="91">
          <p15:clr>
            <a:srgbClr val="FBAE40"/>
          </p15:clr>
        </p15:guide>
        <p15:guide id="7" pos="277">
          <p15:clr>
            <a:srgbClr val="FBAE40"/>
          </p15:clr>
        </p15:guide>
        <p15:guide id="8" orient="horz" pos="838">
          <p15:clr>
            <a:srgbClr val="FBAE40"/>
          </p15:clr>
        </p15:guide>
        <p15:guide id="9" pos="5244">
          <p15:clr>
            <a:srgbClr val="FBAE40"/>
          </p15:clr>
        </p15:guide>
        <p15:guide id="10" orient="horz" pos="2896">
          <p15:clr>
            <a:srgbClr val="FBAE40"/>
          </p15:clr>
        </p15:guide>
        <p15:guide id="11" pos="5669">
          <p15:clr>
            <a:srgbClr val="FBAE40"/>
          </p15:clr>
        </p15:guide>
        <p15:guide id="12" orient="horz" pos="2981">
          <p15:clr>
            <a:srgbClr val="FBAE40"/>
          </p15:clr>
        </p15:guide>
        <p15:guide id="13" orient="horz" pos="3151">
          <p15:clr>
            <a:srgbClr val="FBAE40"/>
          </p15:clr>
        </p15:guide>
        <p15:guide id="14" orient="horz" pos="308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80" name="Google Shape;80;p17"/>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81" name="Google Shape;81;p17"/>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629841" y="273844"/>
            <a:ext cx="7886700"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Helvetica Neue Light"/>
              <a:buNone/>
              <a:defRPr b="1" sz="1800"/>
            </a:lvl1pPr>
            <a:lvl2pPr indent="-228600" lvl="1" marL="914400" algn="l">
              <a:lnSpc>
                <a:spcPct val="90000"/>
              </a:lnSpc>
              <a:spcBef>
                <a:spcPts val="400"/>
              </a:spcBef>
              <a:spcAft>
                <a:spcPts val="0"/>
              </a:spcAft>
              <a:buClr>
                <a:schemeClr val="dk1"/>
              </a:buClr>
              <a:buSzPts val="1500"/>
              <a:buFont typeface="Helvetica Neue Light"/>
              <a:buNone/>
              <a:defRPr b="1" sz="1500"/>
            </a:lvl2pPr>
            <a:lvl3pPr indent="-228600" lvl="2" marL="1371600" algn="l">
              <a:lnSpc>
                <a:spcPct val="90000"/>
              </a:lnSpc>
              <a:spcBef>
                <a:spcPts val="400"/>
              </a:spcBef>
              <a:spcAft>
                <a:spcPts val="0"/>
              </a:spcAft>
              <a:buClr>
                <a:schemeClr val="dk1"/>
              </a:buClr>
              <a:buSzPts val="1400"/>
              <a:buFont typeface="Helvetica Neue Light"/>
              <a:buNone/>
              <a:defRPr b="1" sz="1400"/>
            </a:lvl3pPr>
            <a:lvl4pPr indent="-228600" lvl="3" marL="1828800" algn="l">
              <a:lnSpc>
                <a:spcPct val="90000"/>
              </a:lnSpc>
              <a:spcBef>
                <a:spcPts val="400"/>
              </a:spcBef>
              <a:spcAft>
                <a:spcPts val="0"/>
              </a:spcAft>
              <a:buClr>
                <a:schemeClr val="dk1"/>
              </a:buClr>
              <a:buSzPts val="1200"/>
              <a:buFont typeface="Helvetica Neue Light"/>
              <a:buNone/>
              <a:defRPr b="1" sz="1200"/>
            </a:lvl4pPr>
            <a:lvl5pPr indent="-228600" lvl="4" marL="2286000" algn="l">
              <a:lnSpc>
                <a:spcPct val="90000"/>
              </a:lnSpc>
              <a:spcBef>
                <a:spcPts val="400"/>
              </a:spcBef>
              <a:spcAft>
                <a:spcPts val="0"/>
              </a:spcAft>
              <a:buClr>
                <a:schemeClr val="dk1"/>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Helvetica Neue Light"/>
              <a:buNone/>
              <a:defRPr b="1" sz="1800"/>
            </a:lvl1pPr>
            <a:lvl2pPr indent="-228600" lvl="1" marL="914400" algn="l">
              <a:lnSpc>
                <a:spcPct val="90000"/>
              </a:lnSpc>
              <a:spcBef>
                <a:spcPts val="400"/>
              </a:spcBef>
              <a:spcAft>
                <a:spcPts val="0"/>
              </a:spcAft>
              <a:buClr>
                <a:schemeClr val="dk1"/>
              </a:buClr>
              <a:buSzPts val="1500"/>
              <a:buFont typeface="Helvetica Neue Light"/>
              <a:buNone/>
              <a:defRPr b="1" sz="1500"/>
            </a:lvl2pPr>
            <a:lvl3pPr indent="-228600" lvl="2" marL="1371600" algn="l">
              <a:lnSpc>
                <a:spcPct val="90000"/>
              </a:lnSpc>
              <a:spcBef>
                <a:spcPts val="400"/>
              </a:spcBef>
              <a:spcAft>
                <a:spcPts val="0"/>
              </a:spcAft>
              <a:buClr>
                <a:schemeClr val="dk1"/>
              </a:buClr>
              <a:buSzPts val="1400"/>
              <a:buFont typeface="Helvetica Neue Light"/>
              <a:buNone/>
              <a:defRPr b="1" sz="1400"/>
            </a:lvl3pPr>
            <a:lvl4pPr indent="-228600" lvl="3" marL="1828800" algn="l">
              <a:lnSpc>
                <a:spcPct val="90000"/>
              </a:lnSpc>
              <a:spcBef>
                <a:spcPts val="400"/>
              </a:spcBef>
              <a:spcAft>
                <a:spcPts val="0"/>
              </a:spcAft>
              <a:buClr>
                <a:schemeClr val="dk1"/>
              </a:buClr>
              <a:buSzPts val="1200"/>
              <a:buFont typeface="Helvetica Neue Light"/>
              <a:buNone/>
              <a:defRPr b="1" sz="1200"/>
            </a:lvl4pPr>
            <a:lvl5pPr indent="-228600" lvl="4" marL="2286000" algn="l">
              <a:lnSpc>
                <a:spcPct val="90000"/>
              </a:lnSpc>
              <a:spcBef>
                <a:spcPts val="400"/>
              </a:spcBef>
              <a:spcAft>
                <a:spcPts val="0"/>
              </a:spcAft>
              <a:buClr>
                <a:schemeClr val="dk1"/>
              </a:buClr>
              <a:buSzPts val="1200"/>
              <a:buFont typeface="Helvetica Neue Light"/>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89" name="Google Shape;89;p18"/>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0" name="Google Shape;90;p18"/>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Helvetica Neue"/>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94" name="Google Shape;94;p19"/>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5" name="Google Shape;95;p19"/>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98" name="Google Shape;98;p20"/>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9" name="Google Shape;99;p20"/>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Helvetica Neu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Font typeface="Helvetica Neue Light"/>
              <a:buChar char="•"/>
              <a:defRPr sz="2400"/>
            </a:lvl1pPr>
            <a:lvl2pPr indent="-361950" lvl="1" marL="914400" algn="l">
              <a:lnSpc>
                <a:spcPct val="90000"/>
              </a:lnSpc>
              <a:spcBef>
                <a:spcPts val="400"/>
              </a:spcBef>
              <a:spcAft>
                <a:spcPts val="0"/>
              </a:spcAft>
              <a:buClr>
                <a:schemeClr val="dk1"/>
              </a:buClr>
              <a:buSzPts val="2100"/>
              <a:buFont typeface="Helvetica Neue Light"/>
              <a:buChar char="•"/>
              <a:defRPr sz="2100"/>
            </a:lvl2pPr>
            <a:lvl3pPr indent="-342900" lvl="2" marL="1371600" algn="l">
              <a:lnSpc>
                <a:spcPct val="90000"/>
              </a:lnSpc>
              <a:spcBef>
                <a:spcPts val="400"/>
              </a:spcBef>
              <a:spcAft>
                <a:spcPts val="0"/>
              </a:spcAft>
              <a:buClr>
                <a:schemeClr val="dk1"/>
              </a:buClr>
              <a:buSzPts val="1800"/>
              <a:buFont typeface="Helvetica Neue Light"/>
              <a:buChar char="•"/>
              <a:defRPr sz="1800"/>
            </a:lvl3pPr>
            <a:lvl4pPr indent="-323850" lvl="3" marL="1828800" algn="l">
              <a:lnSpc>
                <a:spcPct val="90000"/>
              </a:lnSpc>
              <a:spcBef>
                <a:spcPts val="400"/>
              </a:spcBef>
              <a:spcAft>
                <a:spcPts val="0"/>
              </a:spcAft>
              <a:buClr>
                <a:schemeClr val="dk1"/>
              </a:buClr>
              <a:buSzPts val="1500"/>
              <a:buFont typeface="Helvetica Neue Light"/>
              <a:buChar char="•"/>
              <a:defRPr sz="1500"/>
            </a:lvl4pPr>
            <a:lvl5pPr indent="-323850" lvl="4" marL="2286000" algn="l">
              <a:lnSpc>
                <a:spcPct val="90000"/>
              </a:lnSpc>
              <a:spcBef>
                <a:spcPts val="400"/>
              </a:spcBef>
              <a:spcAft>
                <a:spcPts val="0"/>
              </a:spcAft>
              <a:buClr>
                <a:schemeClr val="dk1"/>
              </a:buClr>
              <a:buSzPts val="1500"/>
              <a:buFont typeface="Helvetica Neue Light"/>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3" name="Google Shape;103;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Font typeface="Helvetica Neue Light"/>
              <a:buNone/>
              <a:defRPr sz="1200"/>
            </a:lvl1pPr>
            <a:lvl2pPr indent="-228600" lvl="1" marL="914400" algn="l">
              <a:lnSpc>
                <a:spcPct val="90000"/>
              </a:lnSpc>
              <a:spcBef>
                <a:spcPts val="400"/>
              </a:spcBef>
              <a:spcAft>
                <a:spcPts val="0"/>
              </a:spcAft>
              <a:buClr>
                <a:schemeClr val="dk1"/>
              </a:buClr>
              <a:buSzPts val="1100"/>
              <a:buFont typeface="Helvetica Neue Light"/>
              <a:buNone/>
              <a:defRPr sz="1100"/>
            </a:lvl2pPr>
            <a:lvl3pPr indent="-228600" lvl="2" marL="1371600" algn="l">
              <a:lnSpc>
                <a:spcPct val="90000"/>
              </a:lnSpc>
              <a:spcBef>
                <a:spcPts val="400"/>
              </a:spcBef>
              <a:spcAft>
                <a:spcPts val="0"/>
              </a:spcAft>
              <a:buClr>
                <a:schemeClr val="dk1"/>
              </a:buClr>
              <a:buSzPts val="900"/>
              <a:buFont typeface="Helvetica Neue Light"/>
              <a:buNone/>
              <a:defRPr sz="900"/>
            </a:lvl3pPr>
            <a:lvl4pPr indent="-228600" lvl="3" marL="1828800" algn="l">
              <a:lnSpc>
                <a:spcPct val="90000"/>
              </a:lnSpc>
              <a:spcBef>
                <a:spcPts val="400"/>
              </a:spcBef>
              <a:spcAft>
                <a:spcPts val="0"/>
              </a:spcAft>
              <a:buClr>
                <a:schemeClr val="dk1"/>
              </a:buClr>
              <a:buSzPts val="800"/>
              <a:buFont typeface="Helvetica Neue Light"/>
              <a:buNone/>
              <a:defRPr sz="800"/>
            </a:lvl4pPr>
            <a:lvl5pPr indent="-228600" lvl="4" marL="2286000" algn="l">
              <a:lnSpc>
                <a:spcPct val="90000"/>
              </a:lnSpc>
              <a:spcBef>
                <a:spcPts val="400"/>
              </a:spcBef>
              <a:spcAft>
                <a:spcPts val="0"/>
              </a:spcAft>
              <a:buClr>
                <a:schemeClr val="dk1"/>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105" name="Google Shape;105;p21"/>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06" name="Google Shape;106;p21"/>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Helvetica Neue"/>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Helvetica Neue Light"/>
              <a:buNone/>
              <a:defRPr b="0" i="0" sz="2400" u="none" cap="none" strike="noStrike">
                <a:solidFill>
                  <a:schemeClr val="dk1"/>
                </a:solidFill>
                <a:latin typeface="Helvetica Neue Light"/>
                <a:ea typeface="Helvetica Neue Light"/>
                <a:cs typeface="Helvetica Neue Light"/>
                <a:sym typeface="Helvetica Neue Light"/>
              </a:defRPr>
            </a:lvl1pPr>
            <a:lvl2pPr lvl="1" marR="0" rtl="0" algn="l">
              <a:lnSpc>
                <a:spcPct val="90000"/>
              </a:lnSpc>
              <a:spcBef>
                <a:spcPts val="400"/>
              </a:spcBef>
              <a:spcAft>
                <a:spcPts val="0"/>
              </a:spcAft>
              <a:buClr>
                <a:schemeClr val="dk1"/>
              </a:buClr>
              <a:buSzPts val="2100"/>
              <a:buFont typeface="Helvetica Neue Light"/>
              <a:buNone/>
              <a:defRPr b="0" i="0" sz="2100" u="none" cap="none" strike="noStrike">
                <a:solidFill>
                  <a:schemeClr val="dk1"/>
                </a:solidFill>
                <a:latin typeface="Helvetica Neue Light"/>
                <a:ea typeface="Helvetica Neue Light"/>
                <a:cs typeface="Helvetica Neue Light"/>
                <a:sym typeface="Helvetica Neue Light"/>
              </a:defRPr>
            </a:lvl2pPr>
            <a:lvl3pPr lvl="2" marR="0" rtl="0" algn="l">
              <a:lnSpc>
                <a:spcPct val="90000"/>
              </a:lnSpc>
              <a:spcBef>
                <a:spcPts val="400"/>
              </a:spcBef>
              <a:spcAft>
                <a:spcPts val="0"/>
              </a:spcAft>
              <a:buClr>
                <a:schemeClr val="dk1"/>
              </a:buClr>
              <a:buSzPts val="1800"/>
              <a:buFont typeface="Helvetica Neue Light"/>
              <a:buNone/>
              <a:defRPr b="0" i="0" sz="1800" u="none" cap="none" strike="noStrike">
                <a:solidFill>
                  <a:schemeClr val="dk1"/>
                </a:solidFill>
                <a:latin typeface="Helvetica Neue Light"/>
                <a:ea typeface="Helvetica Neue Light"/>
                <a:cs typeface="Helvetica Neue Light"/>
                <a:sym typeface="Helvetica Neue Light"/>
              </a:defRPr>
            </a:lvl3pPr>
            <a:lvl4pPr lvl="3" marR="0" rtl="0" algn="l">
              <a:lnSpc>
                <a:spcPct val="90000"/>
              </a:lnSpc>
              <a:spcBef>
                <a:spcPts val="400"/>
              </a:spcBef>
              <a:spcAft>
                <a:spcPts val="0"/>
              </a:spcAft>
              <a:buClr>
                <a:schemeClr val="dk1"/>
              </a:buClr>
              <a:buSzPts val="1500"/>
              <a:buFont typeface="Helvetica Neue Light"/>
              <a:buNone/>
              <a:defRPr b="0" i="0" sz="1500" u="none" cap="none" strike="noStrike">
                <a:solidFill>
                  <a:schemeClr val="dk1"/>
                </a:solidFill>
                <a:latin typeface="Helvetica Neue Light"/>
                <a:ea typeface="Helvetica Neue Light"/>
                <a:cs typeface="Helvetica Neue Light"/>
                <a:sym typeface="Helvetica Neue Light"/>
              </a:defRPr>
            </a:lvl4pPr>
            <a:lvl5pPr lvl="4" marR="0" rtl="0" algn="l">
              <a:lnSpc>
                <a:spcPct val="90000"/>
              </a:lnSpc>
              <a:spcBef>
                <a:spcPts val="400"/>
              </a:spcBef>
              <a:spcAft>
                <a:spcPts val="0"/>
              </a:spcAft>
              <a:buClr>
                <a:schemeClr val="dk1"/>
              </a:buClr>
              <a:buSzPts val="1500"/>
              <a:buFont typeface="Helvetica Neue Light"/>
              <a:buNone/>
              <a:defRPr b="0" i="0" sz="1500" u="none" cap="none" strike="noStrike">
                <a:solidFill>
                  <a:schemeClr val="dk1"/>
                </a:solidFill>
                <a:latin typeface="Helvetica Neue Light"/>
                <a:ea typeface="Helvetica Neue Light"/>
                <a:cs typeface="Helvetica Neue Light"/>
                <a:sym typeface="Helvetica Neue Light"/>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0" name="Google Shape;110;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Font typeface="Helvetica Neue Light"/>
              <a:buNone/>
              <a:defRPr sz="1200"/>
            </a:lvl1pPr>
            <a:lvl2pPr indent="-228600" lvl="1" marL="914400" algn="l">
              <a:lnSpc>
                <a:spcPct val="90000"/>
              </a:lnSpc>
              <a:spcBef>
                <a:spcPts val="400"/>
              </a:spcBef>
              <a:spcAft>
                <a:spcPts val="0"/>
              </a:spcAft>
              <a:buClr>
                <a:schemeClr val="dk1"/>
              </a:buClr>
              <a:buSzPts val="1100"/>
              <a:buFont typeface="Helvetica Neue Light"/>
              <a:buNone/>
              <a:defRPr sz="1100"/>
            </a:lvl2pPr>
            <a:lvl3pPr indent="-228600" lvl="2" marL="1371600" algn="l">
              <a:lnSpc>
                <a:spcPct val="90000"/>
              </a:lnSpc>
              <a:spcBef>
                <a:spcPts val="400"/>
              </a:spcBef>
              <a:spcAft>
                <a:spcPts val="0"/>
              </a:spcAft>
              <a:buClr>
                <a:schemeClr val="dk1"/>
              </a:buClr>
              <a:buSzPts val="900"/>
              <a:buFont typeface="Helvetica Neue Light"/>
              <a:buNone/>
              <a:defRPr sz="900"/>
            </a:lvl3pPr>
            <a:lvl4pPr indent="-228600" lvl="3" marL="1828800" algn="l">
              <a:lnSpc>
                <a:spcPct val="90000"/>
              </a:lnSpc>
              <a:spcBef>
                <a:spcPts val="400"/>
              </a:spcBef>
              <a:spcAft>
                <a:spcPts val="0"/>
              </a:spcAft>
              <a:buClr>
                <a:schemeClr val="dk1"/>
              </a:buClr>
              <a:buSzPts val="800"/>
              <a:buFont typeface="Helvetica Neue Light"/>
              <a:buNone/>
              <a:defRPr sz="800"/>
            </a:lvl4pPr>
            <a:lvl5pPr indent="-228600" lvl="4" marL="2286000" algn="l">
              <a:lnSpc>
                <a:spcPct val="90000"/>
              </a:lnSpc>
              <a:spcBef>
                <a:spcPts val="400"/>
              </a:spcBef>
              <a:spcAft>
                <a:spcPts val="0"/>
              </a:spcAft>
              <a:buClr>
                <a:schemeClr val="dk1"/>
              </a:buClr>
              <a:buSzPts val="800"/>
              <a:buFont typeface="Helvetica Neue Light"/>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112" name="Google Shape;112;p22"/>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13" name="Google Shape;113;p22"/>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Helvetica Neue"/>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118" name="Google Shape;118;p23"/>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19" name="Google Shape;119;p23"/>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350073" y="1467446"/>
            <a:ext cx="4358879" cy="1971675"/>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Helvetica Neue"/>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4"/>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124" name="Google Shape;124;p24"/>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b="0" i="0" sz="900">
                <a:solidFill>
                  <a:srgbClr val="7F7F7F"/>
                </a:solidFill>
                <a:latin typeface="Helvetica Neue Light"/>
                <a:ea typeface="Helvetica Neue Light"/>
                <a:cs typeface="Helvetica Neue Light"/>
                <a:sym typeface="Helvetica Neue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5" name="Google Shape;125;p24"/>
          <p:cNvPicPr preferRelativeResize="0"/>
          <p:nvPr/>
        </p:nvPicPr>
        <p:blipFill rotWithShape="1">
          <a:blip r:embed="rId2">
            <a:alphaModFix/>
          </a:blip>
          <a:srcRect b="38397" l="29654" r="29479" t="38312"/>
          <a:stretch/>
        </p:blipFill>
        <p:spPr>
          <a:xfrm>
            <a:off x="269110" y="4529211"/>
            <a:ext cx="1024359" cy="44924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3000"/>
              <a:buFont typeface="Helvetica Neue"/>
              <a:buNone/>
              <a:defRPr b="1" i="0" sz="3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Helvetica Neue Light"/>
              <a:buChar char="•"/>
              <a:defRPr b="0" i="0" sz="2100" u="none" cap="none" strike="noStrike">
                <a:solidFill>
                  <a:schemeClr val="dk1"/>
                </a:solidFill>
                <a:latin typeface="Helvetica Neue Light"/>
                <a:ea typeface="Helvetica Neue Light"/>
                <a:cs typeface="Helvetica Neue Light"/>
                <a:sym typeface="Helvetica Neue Light"/>
              </a:defRPr>
            </a:lvl1pPr>
            <a:lvl2pPr indent="-342900" lvl="1" marL="914400" marR="0" rtl="0" algn="l">
              <a:lnSpc>
                <a:spcPct val="90000"/>
              </a:lnSpc>
              <a:spcBef>
                <a:spcPts val="400"/>
              </a:spcBef>
              <a:spcAft>
                <a:spcPts val="0"/>
              </a:spcAft>
              <a:buClr>
                <a:schemeClr val="dk1"/>
              </a:buClr>
              <a:buSzPts val="1800"/>
              <a:buFont typeface="Helvetica Neue Light"/>
              <a:buChar char="•"/>
              <a:defRPr b="0" i="0" sz="1800" u="none" cap="none" strike="noStrike">
                <a:solidFill>
                  <a:schemeClr val="dk1"/>
                </a:solidFill>
                <a:latin typeface="Helvetica Neue Light"/>
                <a:ea typeface="Helvetica Neue Light"/>
                <a:cs typeface="Helvetica Neue Light"/>
                <a:sym typeface="Helvetica Neue Light"/>
              </a:defRPr>
            </a:lvl2pPr>
            <a:lvl3pPr indent="-323850" lvl="2" marL="1371600" marR="0" rtl="0" algn="l">
              <a:lnSpc>
                <a:spcPct val="90000"/>
              </a:lnSpc>
              <a:spcBef>
                <a:spcPts val="400"/>
              </a:spcBef>
              <a:spcAft>
                <a:spcPts val="0"/>
              </a:spcAft>
              <a:buClr>
                <a:schemeClr val="dk1"/>
              </a:buClr>
              <a:buSzPts val="1500"/>
              <a:buFont typeface="Helvetica Neue Light"/>
              <a:buChar char="•"/>
              <a:defRPr b="0" i="0" sz="1500" u="none" cap="none" strike="noStrike">
                <a:solidFill>
                  <a:schemeClr val="dk1"/>
                </a:solidFill>
                <a:latin typeface="Helvetica Neue Light"/>
                <a:ea typeface="Helvetica Neue Light"/>
                <a:cs typeface="Helvetica Neue Light"/>
                <a:sym typeface="Helvetica Neue Light"/>
              </a:defRPr>
            </a:lvl3pPr>
            <a:lvl4pPr indent="-317500" lvl="3" marL="1828800" marR="0" rtl="0" algn="l">
              <a:lnSpc>
                <a:spcPct val="90000"/>
              </a:lnSpc>
              <a:spcBef>
                <a:spcPts val="400"/>
              </a:spcBef>
              <a:spcAft>
                <a:spcPts val="0"/>
              </a:spcAft>
              <a:buClr>
                <a:schemeClr val="dk1"/>
              </a:buClr>
              <a:buSzPts val="1400"/>
              <a:buFont typeface="Helvetica Neue Light"/>
              <a:buChar char="•"/>
              <a:defRPr b="0" i="0" sz="1400" u="none" cap="none" strike="noStrike">
                <a:solidFill>
                  <a:schemeClr val="dk1"/>
                </a:solidFill>
                <a:latin typeface="Helvetica Neue Light"/>
                <a:ea typeface="Helvetica Neue Light"/>
                <a:cs typeface="Helvetica Neue Light"/>
                <a:sym typeface="Helvetica Neue Light"/>
              </a:defRPr>
            </a:lvl4pPr>
            <a:lvl5pPr indent="-317500" lvl="4" marL="2286000" marR="0" rtl="0" algn="l">
              <a:lnSpc>
                <a:spcPct val="90000"/>
              </a:lnSpc>
              <a:spcBef>
                <a:spcPts val="400"/>
              </a:spcBef>
              <a:spcAft>
                <a:spcPts val="0"/>
              </a:spcAft>
              <a:buClr>
                <a:schemeClr val="dk1"/>
              </a:buClr>
              <a:buSzPts val="1400"/>
              <a:buFont typeface="Helvetica Neue Light"/>
              <a:buChar char="•"/>
              <a:defRPr b="0" i="0" sz="1400" u="none" cap="none" strike="noStrike">
                <a:solidFill>
                  <a:schemeClr val="dk1"/>
                </a:solidFill>
                <a:latin typeface="Helvetica Neue Light"/>
                <a:ea typeface="Helvetica Neue Light"/>
                <a:cs typeface="Helvetica Neue Light"/>
                <a:sym typeface="Helvetica Neue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grpSp>
        <p:nvGrpSpPr>
          <p:cNvPr id="53" name="Google Shape;53;p13"/>
          <p:cNvGrpSpPr/>
          <p:nvPr/>
        </p:nvGrpSpPr>
        <p:grpSpPr>
          <a:xfrm>
            <a:off x="0" y="5067300"/>
            <a:ext cx="9144000" cy="79122"/>
            <a:chOff x="0" y="6756400"/>
            <a:chExt cx="12192000" cy="105496"/>
          </a:xfrm>
        </p:grpSpPr>
        <p:pic>
          <p:nvPicPr>
            <p:cNvPr id="54" name="Google Shape;54;p13"/>
            <p:cNvPicPr preferRelativeResize="0"/>
            <p:nvPr/>
          </p:nvPicPr>
          <p:blipFill rotWithShape="1">
            <a:blip r:embed="rId1">
              <a:alphaModFix/>
            </a:blip>
            <a:srcRect b="0" l="0" r="0" t="0"/>
            <a:stretch/>
          </p:blipFill>
          <p:spPr>
            <a:xfrm>
              <a:off x="1524000" y="6756400"/>
              <a:ext cx="9144000" cy="101600"/>
            </a:xfrm>
            <a:prstGeom prst="rect">
              <a:avLst/>
            </a:prstGeom>
            <a:noFill/>
            <a:ln>
              <a:noFill/>
            </a:ln>
          </p:spPr>
        </p:pic>
        <p:pic>
          <p:nvPicPr>
            <p:cNvPr id="55" name="Google Shape;55;p13"/>
            <p:cNvPicPr preferRelativeResize="0"/>
            <p:nvPr/>
          </p:nvPicPr>
          <p:blipFill rotWithShape="1">
            <a:blip r:embed="rId1">
              <a:alphaModFix/>
            </a:blip>
            <a:srcRect b="15585" l="0" r="71580" t="0"/>
            <a:stretch/>
          </p:blipFill>
          <p:spPr>
            <a:xfrm>
              <a:off x="0" y="6756400"/>
              <a:ext cx="2598717" cy="101600"/>
            </a:xfrm>
            <a:prstGeom prst="rect">
              <a:avLst/>
            </a:prstGeom>
            <a:noFill/>
            <a:ln>
              <a:noFill/>
            </a:ln>
          </p:spPr>
        </p:pic>
        <p:pic>
          <p:nvPicPr>
            <p:cNvPr id="56" name="Google Shape;56;p13"/>
            <p:cNvPicPr preferRelativeResize="0"/>
            <p:nvPr/>
          </p:nvPicPr>
          <p:blipFill rotWithShape="1">
            <a:blip r:embed="rId1">
              <a:alphaModFix/>
            </a:blip>
            <a:srcRect b="15585" l="0" r="71580" t="0"/>
            <a:stretch/>
          </p:blipFill>
          <p:spPr>
            <a:xfrm>
              <a:off x="9593283" y="6756400"/>
              <a:ext cx="2598717" cy="105496"/>
            </a:xfrm>
            <a:prstGeom prst="rect">
              <a:avLst/>
            </a:prstGeom>
            <a:noFill/>
            <a:ln>
              <a:noFill/>
            </a:ln>
          </p:spPr>
        </p:pic>
      </p:grpSp>
      <p:sp>
        <p:nvSpPr>
          <p:cNvPr id="57" name="Google Shape;57;p13"/>
          <p:cNvSpPr txBox="1"/>
          <p:nvPr>
            <p:ph idx="12" type="sldNum"/>
          </p:nvPr>
        </p:nvSpPr>
        <p:spPr>
          <a:xfrm>
            <a:off x="8102009" y="4713506"/>
            <a:ext cx="413341" cy="28307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7F7F7F"/>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r>
              <a:rPr lang="en"/>
              <a:t>|</a:t>
            </a:r>
            <a:r>
              <a:rPr b="0" lang="en"/>
              <a:t>  </a:t>
            </a:r>
            <a:fld id="{00000000-1234-1234-1234-123412341234}" type="slidenum">
              <a:rPr b="0" lang="en"/>
              <a:t>‹#›</a:t>
            </a:fld>
            <a:endParaRPr b="0"/>
          </a:p>
        </p:txBody>
      </p:sp>
      <p:sp>
        <p:nvSpPr>
          <p:cNvPr id="58" name="Google Shape;58;p13"/>
          <p:cNvSpPr txBox="1"/>
          <p:nvPr>
            <p:ph idx="10" type="dt"/>
          </p:nvPr>
        </p:nvSpPr>
        <p:spPr>
          <a:xfrm>
            <a:off x="5943600" y="4713505"/>
            <a:ext cx="2158408" cy="28307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900" u="none" cap="none" strike="noStrike">
                <a:solidFill>
                  <a:srgbClr val="7F7F7F"/>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en.wikipedia.org/wiki/Deccan_Chargers" TargetMode="External"/><Relationship Id="rId4" Type="http://schemas.openxmlformats.org/officeDocument/2006/relationships/hyperlink" Target="https://en.wikipedia.org/wiki/Delhi_Capitals" TargetMode="External"/><Relationship Id="rId9"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towardsdatascience.com/predicting-ipl-match-winner-fc9e89f583ce" TargetMode="External"/><Relationship Id="rId4" Type="http://schemas.openxmlformats.org/officeDocument/2006/relationships/hyperlink" Target="https://www.kaggle.com/sathyannarayan/predicting-outcome-of-ipl-match-based-on-variables" TargetMode="External"/><Relationship Id="rId5" Type="http://schemas.openxmlformats.org/officeDocument/2006/relationships/hyperlink" Target="https://ai.plainenglish.io/ipl-match-prediction-based-on-powerplay-using-machine-learning-3b88c7ebce06" TargetMode="External"/><Relationship Id="rId6" Type="http://schemas.openxmlformats.org/officeDocument/2006/relationships/hyperlink" Target="https://www.researchgate.net/publication/327904009_Predicting_Outcome_of_Indian_Premier_League_IPL_Matches_Using_Machine_Learning" TargetMode="External"/><Relationship Id="rId7" Type="http://schemas.openxmlformats.org/officeDocument/2006/relationships/hyperlink" Target="https://medium.com/@rgotesman1/learning-machine-learning-part-3-logistic-regression-94db47a94ea3" TargetMode="External"/><Relationship Id="rId8" Type="http://schemas.openxmlformats.org/officeDocument/2006/relationships/hyperlink" Target="https://www.ritchieng.com/logistic-regress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www.kaggle.com/sathyannarayan/predicting-outcome-of-ipl-match-based-on-variables" TargetMode="External"/><Relationship Id="rId4" Type="http://schemas.openxmlformats.org/officeDocument/2006/relationships/hyperlink" Target="https://towardsdatascience.com/predicting-ipl-match-winner-fc9e89f583ce" TargetMode="External"/><Relationship Id="rId9" Type="http://schemas.openxmlformats.org/officeDocument/2006/relationships/hyperlink" Target="https://ai.plainenglish.io/ipl-match-prediction-based-on-powerplay-using-machine-learning-3b88c7ebce06" TargetMode="External"/><Relationship Id="rId5" Type="http://schemas.openxmlformats.org/officeDocument/2006/relationships/hyperlink" Target="https://ai.plainenglish.io/ipl-match-prediction-based-on-powerplay-using-machine-learning-3b88c7ebce06" TargetMode="External"/><Relationship Id="rId6" Type="http://schemas.openxmlformats.org/officeDocument/2006/relationships/hyperlink" Target="https://scikit-learn.org/stable/modules/generated/sklearn.tree.DecisionTreeClassifier.html" TargetMode="External"/><Relationship Id="rId7" Type="http://schemas.openxmlformats.org/officeDocument/2006/relationships/hyperlink" Target="https://scikit-learn.org/stable/modules/generated/sklearn.svm.SVC.html" TargetMode="External"/><Relationship Id="rId8" Type="http://schemas.openxmlformats.org/officeDocument/2006/relationships/hyperlink" Target="https://towardsdatascience.com/predicting-ipl-match-winner-fc9e89f583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medium.com/@rgotesman1/learning-machine-learning-part-3-logistic-regression-94db47a94ea3" TargetMode="External"/><Relationship Id="rId4" Type="http://schemas.openxmlformats.org/officeDocument/2006/relationships/hyperlink" Target="https://www.ritchieng.com/logistic-regres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espn.in/" TargetMode="External"/><Relationship Id="rId4" Type="http://schemas.openxmlformats.org/officeDocument/2006/relationships/hyperlink" Target="https://www.iplt20.com/" TargetMode="External"/><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5"/>
          <p:cNvSpPr txBox="1"/>
          <p:nvPr>
            <p:ph idx="2" type="body"/>
          </p:nvPr>
        </p:nvSpPr>
        <p:spPr>
          <a:xfrm>
            <a:off x="0" y="1628550"/>
            <a:ext cx="9144000" cy="943200"/>
          </a:xfrm>
          <a:prstGeom prst="rect">
            <a:avLst/>
          </a:prstGeom>
          <a:noFill/>
          <a:ln>
            <a:noFill/>
          </a:ln>
        </p:spPr>
        <p:txBody>
          <a:bodyPr anchorCtr="0" anchor="b" bIns="34275" lIns="68575" spcFirstLastPara="1" rIns="68575" wrap="square" tIns="34275">
            <a:noAutofit/>
          </a:bodyPr>
          <a:lstStyle/>
          <a:p>
            <a:pPr indent="0" lvl="0" marL="0" rtl="0" algn="l">
              <a:spcBef>
                <a:spcPts val="1000"/>
              </a:spcBef>
              <a:spcAft>
                <a:spcPts val="0"/>
              </a:spcAft>
              <a:buClr>
                <a:schemeClr val="dk1"/>
              </a:buClr>
              <a:buSzPts val="1100"/>
              <a:buFont typeface="Arial"/>
              <a:buNone/>
            </a:pPr>
            <a:r>
              <a:t/>
            </a:r>
            <a:endParaRPr sz="4400">
              <a:solidFill>
                <a:srgbClr val="7D1916"/>
              </a:solidFill>
              <a:latin typeface="Arial"/>
              <a:ea typeface="Arial"/>
              <a:cs typeface="Arial"/>
              <a:sym typeface="Arial"/>
            </a:endParaRPr>
          </a:p>
          <a:p>
            <a:pPr indent="0" lvl="0" marL="0" rtl="0" algn="ctr">
              <a:spcBef>
                <a:spcPts val="1000"/>
              </a:spcBef>
              <a:spcAft>
                <a:spcPts val="0"/>
              </a:spcAft>
              <a:buClr>
                <a:schemeClr val="dk1"/>
              </a:buClr>
              <a:buSzPts val="1100"/>
              <a:buFont typeface="Arial"/>
              <a:buNone/>
            </a:pPr>
            <a:r>
              <a:t/>
            </a:r>
            <a:endParaRPr sz="4400">
              <a:solidFill>
                <a:srgbClr val="7D1916"/>
              </a:solidFill>
              <a:latin typeface="Calibri"/>
              <a:ea typeface="Calibri"/>
              <a:cs typeface="Calibri"/>
              <a:sym typeface="Calibri"/>
            </a:endParaRPr>
          </a:p>
          <a:p>
            <a:pPr indent="0" lvl="0" marL="0" rtl="0" algn="l">
              <a:lnSpc>
                <a:spcPct val="90000"/>
              </a:lnSpc>
              <a:spcBef>
                <a:spcPts val="0"/>
              </a:spcBef>
              <a:spcAft>
                <a:spcPts val="0"/>
              </a:spcAft>
              <a:buClr>
                <a:schemeClr val="dk2"/>
              </a:buClr>
              <a:buSzPts val="3300"/>
              <a:buFont typeface="Helvetica Neue"/>
              <a:buNone/>
            </a:pPr>
            <a:r>
              <a:t/>
            </a:r>
            <a:endParaRPr sz="1100"/>
          </a:p>
        </p:txBody>
      </p:sp>
      <p:sp>
        <p:nvSpPr>
          <p:cNvPr id="131" name="Google Shape;131;p25"/>
          <p:cNvSpPr txBox="1"/>
          <p:nvPr/>
        </p:nvSpPr>
        <p:spPr>
          <a:xfrm>
            <a:off x="0" y="-256650"/>
            <a:ext cx="9144000" cy="158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latin typeface="Calibri"/>
                <a:ea typeface="Calibri"/>
                <a:cs typeface="Calibri"/>
                <a:sym typeface="Calibri"/>
              </a:rPr>
              <a:t>IPL Match Winner Prediction</a:t>
            </a:r>
            <a:endParaRPr sz="3800">
              <a:latin typeface="Calibri"/>
              <a:ea typeface="Calibri"/>
              <a:cs typeface="Calibri"/>
              <a:sym typeface="Calibri"/>
            </a:endParaRPr>
          </a:p>
        </p:txBody>
      </p:sp>
      <p:pic>
        <p:nvPicPr>
          <p:cNvPr id="132" name="Google Shape;132;p25"/>
          <p:cNvPicPr preferRelativeResize="0"/>
          <p:nvPr/>
        </p:nvPicPr>
        <p:blipFill rotWithShape="1">
          <a:blip r:embed="rId3">
            <a:alphaModFix/>
          </a:blip>
          <a:srcRect b="16902" l="0" r="0" t="0"/>
          <a:stretch/>
        </p:blipFill>
        <p:spPr>
          <a:xfrm>
            <a:off x="2696113" y="3852547"/>
            <a:ext cx="3751774" cy="1224803"/>
          </a:xfrm>
          <a:prstGeom prst="rect">
            <a:avLst/>
          </a:prstGeom>
          <a:noFill/>
          <a:ln>
            <a:noFill/>
          </a:ln>
        </p:spPr>
      </p:pic>
      <p:sp>
        <p:nvSpPr>
          <p:cNvPr id="133" name="Google Shape;133;p25"/>
          <p:cNvSpPr/>
          <p:nvPr/>
        </p:nvSpPr>
        <p:spPr>
          <a:xfrm>
            <a:off x="1451113" y="1100225"/>
            <a:ext cx="5858400" cy="2724900"/>
          </a:xfrm>
          <a:prstGeom prst="roundRect">
            <a:avLst>
              <a:gd fmla="val 16667" name="adj"/>
            </a:avLst>
          </a:prstGeom>
          <a:gradFill>
            <a:gsLst>
              <a:gs pos="0">
                <a:srgbClr val="DCECD5"/>
              </a:gs>
              <a:gs pos="100000">
                <a:srgbClr val="93BC81"/>
              </a:gs>
            </a:gsLst>
            <a:path path="circle">
              <a:fillToRect b="50%" l="50%" r="50%" t="50%"/>
            </a:path>
            <a:tileRect/>
          </a:gradFill>
          <a:ln cap="flat" cmpd="sng" w="28575">
            <a:solidFill>
              <a:srgbClr val="980000"/>
            </a:solidFill>
            <a:prstDash val="solid"/>
            <a:round/>
            <a:headEnd len="sm" w="sm" type="none"/>
            <a:tailEnd len="sm" w="sm" type="none"/>
          </a:ln>
          <a:effectLst>
            <a:outerShdw blurRad="628650" rotWithShape="0" algn="bl" dir="12780000" dist="571500">
              <a:srgbClr val="FFD966">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txBox="1"/>
          <p:nvPr/>
        </p:nvSpPr>
        <p:spPr>
          <a:xfrm>
            <a:off x="-82525" y="1100225"/>
            <a:ext cx="9144000" cy="677100"/>
          </a:xfrm>
          <a:prstGeom prst="rect">
            <a:avLst/>
          </a:prstGeom>
          <a:noFill/>
          <a:ln>
            <a:noFill/>
          </a:ln>
          <a:effectLst>
            <a:outerShdw blurRad="57150" rotWithShape="0" algn="bl" dir="5400000" dist="19050">
              <a:srgbClr val="000000">
                <a:alpha val="0"/>
              </a:srgbClr>
            </a:outerShdw>
          </a:effectLst>
        </p:spPr>
        <p:txBody>
          <a:bodyPr anchorCtr="0" anchor="t" bIns="91425" lIns="91425" spcFirstLastPara="1" rIns="4066550" wrap="square" tIns="91425">
            <a:spAutoFit/>
          </a:bodyPr>
          <a:lstStyle/>
          <a:p>
            <a:pPr indent="0" lvl="0" marL="0" marR="0" rtl="0" algn="ctr">
              <a:lnSpc>
                <a:spcPct val="90000"/>
              </a:lnSpc>
              <a:spcBef>
                <a:spcPts val="1000"/>
              </a:spcBef>
              <a:spcAft>
                <a:spcPts val="0"/>
              </a:spcAft>
              <a:buNone/>
            </a:pPr>
            <a:r>
              <a:rPr b="1" lang="en" sz="3200">
                <a:solidFill>
                  <a:srgbClr val="38761D"/>
                </a:solidFill>
                <a:latin typeface="Capriola"/>
                <a:ea typeface="Capriola"/>
                <a:cs typeface="Capriola"/>
                <a:sym typeface="Capriola"/>
              </a:rPr>
              <a:t>TEAM CRICGEEKS</a:t>
            </a:r>
            <a:endParaRPr b="1" sz="3200">
              <a:solidFill>
                <a:srgbClr val="38761D"/>
              </a:solidFill>
              <a:latin typeface="Capriola"/>
              <a:ea typeface="Capriola"/>
              <a:cs typeface="Capriola"/>
              <a:sym typeface="Capriola"/>
            </a:endParaRPr>
          </a:p>
        </p:txBody>
      </p:sp>
      <p:graphicFrame>
        <p:nvGraphicFramePr>
          <p:cNvPr id="135" name="Google Shape;135;p25"/>
          <p:cNvGraphicFramePr/>
          <p:nvPr/>
        </p:nvGraphicFramePr>
        <p:xfrm>
          <a:off x="2655913" y="1808955"/>
          <a:ext cx="3000000" cy="3000000"/>
        </p:xfrm>
        <a:graphic>
          <a:graphicData uri="http://schemas.openxmlformats.org/drawingml/2006/table">
            <a:tbl>
              <a:tblPr>
                <a:noFill/>
                <a:tableStyleId>{6C3098D3-7894-4BEA-BA43-DF2D5C8C6EB5}</a:tableStyleId>
              </a:tblPr>
              <a:tblGrid>
                <a:gridCol w="670425"/>
                <a:gridCol w="1383450"/>
                <a:gridCol w="1394900"/>
              </a:tblGrid>
              <a:tr h="347450">
                <a:tc>
                  <a:txBody>
                    <a:bodyPr/>
                    <a:lstStyle/>
                    <a:p>
                      <a:pPr indent="0" lvl="0" marL="0" rtl="0" algn="l">
                        <a:lnSpc>
                          <a:spcPct val="60000"/>
                        </a:lnSpc>
                        <a:spcBef>
                          <a:spcPts val="0"/>
                        </a:spcBef>
                        <a:spcAft>
                          <a:spcPts val="0"/>
                        </a:spcAft>
                        <a:buNone/>
                      </a:pPr>
                      <a:r>
                        <a:rPr lang="en" sz="1800">
                          <a:latin typeface="Calibri"/>
                          <a:ea typeface="Calibri"/>
                          <a:cs typeface="Calibri"/>
                          <a:sym typeface="Calibri"/>
                        </a:rPr>
                        <a:t>1</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Kalki Bhavsar</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AU1841029</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7450">
                <a:tc>
                  <a:txBody>
                    <a:bodyPr/>
                    <a:lstStyle/>
                    <a:p>
                      <a:pPr indent="0" lvl="0" marL="0" rtl="0" algn="l">
                        <a:lnSpc>
                          <a:spcPct val="60000"/>
                        </a:lnSpc>
                        <a:spcBef>
                          <a:spcPts val="0"/>
                        </a:spcBef>
                        <a:spcAft>
                          <a:spcPts val="0"/>
                        </a:spcAft>
                        <a:buNone/>
                      </a:pPr>
                      <a:r>
                        <a:rPr lang="en" sz="1800">
                          <a:latin typeface="Calibri"/>
                          <a:ea typeface="Calibri"/>
                          <a:cs typeface="Calibri"/>
                          <a:sym typeface="Calibri"/>
                        </a:rPr>
                        <a:t>2</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Harsh Mange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AU1841130</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47450">
                <a:tc>
                  <a:txBody>
                    <a:bodyPr/>
                    <a:lstStyle/>
                    <a:p>
                      <a:pPr indent="0" lvl="0" marL="0" rtl="0" algn="l">
                        <a:lnSpc>
                          <a:spcPct val="60000"/>
                        </a:lnSpc>
                        <a:spcBef>
                          <a:spcPts val="0"/>
                        </a:spcBef>
                        <a:spcAft>
                          <a:spcPts val="0"/>
                        </a:spcAft>
                        <a:buNone/>
                      </a:pPr>
                      <a:r>
                        <a:rPr lang="en" sz="1800">
                          <a:latin typeface="Calibri"/>
                          <a:ea typeface="Calibri"/>
                          <a:cs typeface="Calibri"/>
                          <a:sym typeface="Calibri"/>
                        </a:rPr>
                        <a:t>3</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Vardhan Shah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AU1841138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3250">
                <a:tc>
                  <a:txBody>
                    <a:bodyPr/>
                    <a:lstStyle/>
                    <a:p>
                      <a:pPr indent="0" lvl="0" marL="0" rtl="0" algn="l">
                        <a:lnSpc>
                          <a:spcPct val="60000"/>
                        </a:lnSpc>
                        <a:spcBef>
                          <a:spcPts val="0"/>
                        </a:spcBef>
                        <a:spcAft>
                          <a:spcPts val="0"/>
                        </a:spcAft>
                        <a:buNone/>
                      </a:pPr>
                      <a:r>
                        <a:rPr lang="en" sz="1800">
                          <a:latin typeface="Calibri"/>
                          <a:ea typeface="Calibri"/>
                          <a:cs typeface="Calibri"/>
                          <a:sym typeface="Calibri"/>
                        </a:rPr>
                        <a:t>4</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Khushi Shah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60000"/>
                        </a:lnSpc>
                        <a:spcBef>
                          <a:spcPts val="1000"/>
                        </a:spcBef>
                        <a:spcAft>
                          <a:spcPts val="0"/>
                        </a:spcAft>
                        <a:buNone/>
                      </a:pPr>
                      <a:r>
                        <a:rPr lang="en" sz="1800">
                          <a:latin typeface="Calibri"/>
                          <a:ea typeface="Calibri"/>
                          <a:cs typeface="Calibri"/>
                          <a:sym typeface="Calibri"/>
                        </a:rPr>
                        <a:t>AU1841139</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6" name="Google Shape;136;p25"/>
          <p:cNvSpPr txBox="1"/>
          <p:nvPr/>
        </p:nvSpPr>
        <p:spPr>
          <a:xfrm>
            <a:off x="2087400" y="2989388"/>
            <a:ext cx="4585800" cy="943200"/>
          </a:xfrm>
          <a:prstGeom prst="rect">
            <a:avLst/>
          </a:prstGeom>
          <a:noFill/>
          <a:ln>
            <a:noFill/>
          </a:ln>
        </p:spPr>
        <p:txBody>
          <a:bodyPr anchorCtr="0" anchor="ctr" bIns="91425" lIns="91425" spcFirstLastPara="1" rIns="4066550" wrap="square" tIns="91425">
            <a:noAutofit/>
          </a:bodyPr>
          <a:lstStyle/>
          <a:p>
            <a:pPr indent="0" lvl="0" marL="342900" marR="0" rtl="0" algn="ctr">
              <a:lnSpc>
                <a:spcPct val="90000"/>
              </a:lnSpc>
              <a:spcBef>
                <a:spcPts val="1000"/>
              </a:spcBef>
              <a:spcAft>
                <a:spcPts val="0"/>
              </a:spcAft>
              <a:buNone/>
            </a:pPr>
            <a:r>
              <a:rPr b="1" lang="en" sz="1800">
                <a:latin typeface="Calibri"/>
                <a:ea typeface="Calibri"/>
                <a:cs typeface="Calibri"/>
                <a:sym typeface="Calibri"/>
              </a:rPr>
              <a:t>Faculty:</a:t>
            </a:r>
            <a:r>
              <a:rPr lang="en" sz="1800">
                <a:latin typeface="Calibri"/>
                <a:ea typeface="Calibri"/>
                <a:cs typeface="Calibri"/>
                <a:sym typeface="Calibri"/>
              </a:rPr>
              <a:t> Mehul S Raval</a:t>
            </a:r>
            <a:endParaRPr sz="1800">
              <a:latin typeface="Calibri"/>
              <a:ea typeface="Calibri"/>
              <a:cs typeface="Calibri"/>
              <a:sym typeface="Calibri"/>
            </a:endParaRPr>
          </a:p>
          <a:p>
            <a:pPr indent="0" lvl="0" marL="342900" marR="0" rtl="0" algn="ctr">
              <a:lnSpc>
                <a:spcPct val="90000"/>
              </a:lnSpc>
              <a:spcBef>
                <a:spcPts val="0"/>
              </a:spcBef>
              <a:spcAft>
                <a:spcPts val="0"/>
              </a:spcAft>
              <a:buNone/>
            </a:pPr>
            <a:r>
              <a:rPr b="1" lang="en" sz="1800">
                <a:latin typeface="Calibri"/>
                <a:ea typeface="Calibri"/>
                <a:cs typeface="Calibri"/>
                <a:sym typeface="Calibri"/>
              </a:rPr>
              <a:t>Teaching Associate: </a:t>
            </a:r>
            <a:r>
              <a:rPr lang="en" sz="1800">
                <a:latin typeface="Calibri"/>
                <a:ea typeface="Calibri"/>
                <a:cs typeface="Calibri"/>
                <a:sym typeface="Calibri"/>
              </a:rPr>
              <a:t>Jay Patel, Arpit Patel</a:t>
            </a:r>
            <a:endParaRPr sz="1800">
              <a:solidFill>
                <a:srgbClr val="44484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cxnSp>
        <p:nvCxnSpPr>
          <p:cNvPr id="254" name="Google Shape;254;p34"/>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55" name="Google Shape;255;p34"/>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256" name="Google Shape;256;p34"/>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3</a:t>
            </a:r>
            <a:endParaRPr b="1" sz="2000">
              <a:solidFill>
                <a:srgbClr val="FFFF00"/>
              </a:solidFill>
              <a:latin typeface="Roboto"/>
              <a:ea typeface="Roboto"/>
              <a:cs typeface="Roboto"/>
              <a:sym typeface="Roboto"/>
            </a:endParaRPr>
          </a:p>
        </p:txBody>
      </p:sp>
      <p:sp>
        <p:nvSpPr>
          <p:cNvPr id="257" name="Google Shape;257;p34"/>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457200" rtl="0" algn="l">
              <a:spcBef>
                <a:spcPts val="800"/>
              </a:spcBef>
              <a:spcAft>
                <a:spcPts val="0"/>
              </a:spcAft>
              <a:buNone/>
            </a:pPr>
            <a:r>
              <a:rPr b="1" lang="en" sz="2000">
                <a:solidFill>
                  <a:srgbClr val="FFFF00"/>
                </a:solidFill>
                <a:latin typeface="Calibri"/>
                <a:ea typeface="Calibri"/>
                <a:cs typeface="Calibri"/>
                <a:sym typeface="Calibri"/>
              </a:rPr>
              <a:t>Data-cleaning</a:t>
            </a:r>
            <a:endParaRPr b="1" sz="2000">
              <a:solidFill>
                <a:srgbClr val="FFFF00"/>
              </a:solidFill>
              <a:latin typeface="Calibri"/>
              <a:ea typeface="Calibri"/>
              <a:cs typeface="Calibri"/>
              <a:sym typeface="Calibri"/>
            </a:endParaRPr>
          </a:p>
        </p:txBody>
      </p:sp>
      <p:sp>
        <p:nvSpPr>
          <p:cNvPr id="258" name="Google Shape;258;p34"/>
          <p:cNvSpPr txBox="1"/>
          <p:nvPr/>
        </p:nvSpPr>
        <p:spPr>
          <a:xfrm>
            <a:off x="262300" y="1592600"/>
            <a:ext cx="4309800" cy="108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Renaming the team names</a:t>
            </a:r>
            <a:endParaRPr b="1"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Deccan Chargers (DC) was renamed to Sunrisers Hyderabad (SRH) in 2012 </a:t>
            </a:r>
            <a:r>
              <a:rPr lang="en" sz="1200" u="sng">
                <a:solidFill>
                  <a:schemeClr val="hlink"/>
                </a:solidFill>
                <a:highlight>
                  <a:srgbClr val="FFFFFF"/>
                </a:highlight>
                <a:latin typeface="Roboto"/>
                <a:ea typeface="Roboto"/>
                <a:cs typeface="Roboto"/>
                <a:sym typeface="Roboto"/>
                <a:hlinkClick r:id="rId3"/>
              </a:rPr>
              <a:t>[1]</a:t>
            </a:r>
            <a:endParaRPr sz="1200" u="sng">
              <a:solidFill>
                <a:schemeClr val="hlink"/>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Delhi Daredevils (DD) was renamed to Delhi Capitals (DC) </a:t>
            </a:r>
            <a:r>
              <a:rPr lang="en" sz="1200" u="sng">
                <a:solidFill>
                  <a:schemeClr val="hlink"/>
                </a:solidFill>
                <a:highlight>
                  <a:srgbClr val="FFFFFF"/>
                </a:highlight>
                <a:latin typeface="Roboto"/>
                <a:ea typeface="Roboto"/>
                <a:cs typeface="Roboto"/>
                <a:sym typeface="Roboto"/>
                <a:hlinkClick r:id="rId4"/>
              </a:rPr>
              <a:t>[2]</a:t>
            </a:r>
            <a:endParaRPr sz="1200" u="sng">
              <a:solidFill>
                <a:schemeClr val="hlink"/>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500">
              <a:highlight>
                <a:srgbClr val="FFFFFF"/>
              </a:highlight>
              <a:latin typeface="Calibri"/>
              <a:ea typeface="Calibri"/>
              <a:cs typeface="Calibri"/>
              <a:sym typeface="Calibri"/>
            </a:endParaRPr>
          </a:p>
        </p:txBody>
      </p:sp>
      <p:pic>
        <p:nvPicPr>
          <p:cNvPr id="259" name="Google Shape;259;p34"/>
          <p:cNvPicPr preferRelativeResize="0"/>
          <p:nvPr/>
        </p:nvPicPr>
        <p:blipFill>
          <a:blip r:embed="rId5">
            <a:alphaModFix/>
          </a:blip>
          <a:stretch>
            <a:fillRect/>
          </a:stretch>
        </p:blipFill>
        <p:spPr>
          <a:xfrm>
            <a:off x="337950" y="2737125"/>
            <a:ext cx="1946825" cy="2319475"/>
          </a:xfrm>
          <a:prstGeom prst="rect">
            <a:avLst/>
          </a:prstGeom>
          <a:noFill/>
          <a:ln cap="flat" cmpd="sng" w="9525">
            <a:solidFill>
              <a:srgbClr val="980000"/>
            </a:solidFill>
            <a:prstDash val="solid"/>
            <a:round/>
            <a:headEnd len="sm" w="sm" type="none"/>
            <a:tailEnd len="sm" w="sm" type="none"/>
          </a:ln>
        </p:spPr>
      </p:pic>
      <p:pic>
        <p:nvPicPr>
          <p:cNvPr id="260" name="Google Shape;260;p34"/>
          <p:cNvPicPr preferRelativeResize="0"/>
          <p:nvPr/>
        </p:nvPicPr>
        <p:blipFill>
          <a:blip r:embed="rId6">
            <a:alphaModFix/>
          </a:blip>
          <a:stretch>
            <a:fillRect/>
          </a:stretch>
        </p:blipFill>
        <p:spPr>
          <a:xfrm>
            <a:off x="2500600" y="2737125"/>
            <a:ext cx="953404" cy="2319475"/>
          </a:xfrm>
          <a:prstGeom prst="rect">
            <a:avLst/>
          </a:prstGeom>
          <a:noFill/>
          <a:ln cap="flat" cmpd="sng" w="9525">
            <a:solidFill>
              <a:srgbClr val="980000"/>
            </a:solidFill>
            <a:prstDash val="solid"/>
            <a:round/>
            <a:headEnd len="sm" w="sm" type="none"/>
            <a:tailEnd len="sm" w="sm" type="none"/>
          </a:ln>
        </p:spPr>
      </p:pic>
      <p:sp>
        <p:nvSpPr>
          <p:cNvPr id="261" name="Google Shape;261;p34"/>
          <p:cNvSpPr txBox="1"/>
          <p:nvPr/>
        </p:nvSpPr>
        <p:spPr>
          <a:xfrm>
            <a:off x="5065125" y="1740450"/>
            <a:ext cx="3503100" cy="9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2. Checking for the rows with </a:t>
            </a:r>
            <a:endParaRPr sz="1200">
              <a:solidFill>
                <a:srgbClr val="212121"/>
              </a:solidFill>
              <a:highlight>
                <a:srgbClr val="FFFFFF"/>
              </a:highlight>
              <a:latin typeface="Roboto"/>
              <a:ea typeface="Roboto"/>
              <a:cs typeface="Roboto"/>
              <a:sym typeface="Roboto"/>
            </a:endParaRPr>
          </a:p>
          <a:p>
            <a:pPr indent="285750" lvl="0" marL="0" rtl="0" algn="l">
              <a:lnSpc>
                <a:spcPct val="115000"/>
              </a:lnSpc>
              <a:spcBef>
                <a:spcPts val="600"/>
              </a:spcBef>
              <a:spcAft>
                <a:spcPts val="0"/>
              </a:spcAft>
              <a:buNone/>
            </a:pPr>
            <a:r>
              <a:rPr b="1" lang="en" sz="1200">
                <a:solidFill>
                  <a:srgbClr val="212121"/>
                </a:solidFill>
                <a:highlight>
                  <a:srgbClr val="FFFFFF"/>
                </a:highlight>
                <a:latin typeface="Roboto"/>
                <a:ea typeface="Roboto"/>
                <a:cs typeface="Roboto"/>
                <a:sym typeface="Roboto"/>
              </a:rPr>
              <a:t>same venue, different venue names</a:t>
            </a:r>
            <a:endParaRPr sz="1200" u="sng">
              <a:solidFill>
                <a:schemeClr val="hlink"/>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500">
              <a:highlight>
                <a:srgbClr val="FFFFFF"/>
              </a:highlight>
              <a:latin typeface="Calibri"/>
              <a:ea typeface="Calibri"/>
              <a:cs typeface="Calibri"/>
              <a:sym typeface="Calibri"/>
            </a:endParaRPr>
          </a:p>
        </p:txBody>
      </p:sp>
      <p:pic>
        <p:nvPicPr>
          <p:cNvPr id="262" name="Google Shape;262;p34"/>
          <p:cNvPicPr preferRelativeResize="0"/>
          <p:nvPr/>
        </p:nvPicPr>
        <p:blipFill>
          <a:blip r:embed="rId7">
            <a:alphaModFix/>
          </a:blip>
          <a:stretch>
            <a:fillRect/>
          </a:stretch>
        </p:blipFill>
        <p:spPr>
          <a:xfrm>
            <a:off x="5053425" y="2376795"/>
            <a:ext cx="3409500" cy="412030"/>
          </a:xfrm>
          <a:prstGeom prst="rect">
            <a:avLst/>
          </a:prstGeom>
          <a:noFill/>
          <a:ln cap="flat" cmpd="sng" w="9525">
            <a:solidFill>
              <a:srgbClr val="D9D9D9"/>
            </a:solidFill>
            <a:prstDash val="solid"/>
            <a:round/>
            <a:headEnd len="sm" w="sm" type="none"/>
            <a:tailEnd len="sm" w="sm" type="none"/>
          </a:ln>
        </p:spPr>
      </p:pic>
      <p:pic>
        <p:nvPicPr>
          <p:cNvPr id="263" name="Google Shape;263;p34"/>
          <p:cNvPicPr preferRelativeResize="0"/>
          <p:nvPr/>
        </p:nvPicPr>
        <p:blipFill>
          <a:blip r:embed="rId8">
            <a:alphaModFix/>
          </a:blip>
          <a:stretch>
            <a:fillRect/>
          </a:stretch>
        </p:blipFill>
        <p:spPr>
          <a:xfrm>
            <a:off x="5155079" y="2868112"/>
            <a:ext cx="3206172" cy="979800"/>
          </a:xfrm>
          <a:prstGeom prst="rect">
            <a:avLst/>
          </a:prstGeom>
          <a:noFill/>
          <a:ln cap="flat" cmpd="sng" w="9525">
            <a:solidFill>
              <a:srgbClr val="CCCCCC"/>
            </a:solidFill>
            <a:prstDash val="solid"/>
            <a:round/>
            <a:headEnd len="sm" w="sm" type="none"/>
            <a:tailEnd len="sm" w="sm" type="none"/>
          </a:ln>
        </p:spPr>
      </p:pic>
      <p:pic>
        <p:nvPicPr>
          <p:cNvPr id="264" name="Google Shape;264;p34"/>
          <p:cNvPicPr preferRelativeResize="0"/>
          <p:nvPr/>
        </p:nvPicPr>
        <p:blipFill>
          <a:blip r:embed="rId9">
            <a:alphaModFix/>
          </a:blip>
          <a:stretch>
            <a:fillRect/>
          </a:stretch>
        </p:blipFill>
        <p:spPr>
          <a:xfrm>
            <a:off x="5020300" y="3927179"/>
            <a:ext cx="3592751" cy="1074646"/>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 name="Shape 268"/>
        <p:cNvGrpSpPr/>
        <p:nvPr/>
      </p:nvGrpSpPr>
      <p:grpSpPr>
        <a:xfrm>
          <a:off x="0" y="0"/>
          <a:ext cx="0" cy="0"/>
          <a:chOff x="0" y="0"/>
          <a:chExt cx="0" cy="0"/>
        </a:xfrm>
      </p:grpSpPr>
      <p:cxnSp>
        <p:nvCxnSpPr>
          <p:cNvPr id="269" name="Google Shape;269;p35"/>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70" name="Google Shape;270;p35"/>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271" name="Google Shape;271;p35"/>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4</a:t>
            </a:r>
            <a:endParaRPr b="1" sz="2000">
              <a:solidFill>
                <a:srgbClr val="FFFF00"/>
              </a:solidFill>
              <a:latin typeface="Roboto"/>
              <a:ea typeface="Roboto"/>
              <a:cs typeface="Roboto"/>
              <a:sym typeface="Roboto"/>
            </a:endParaRPr>
          </a:p>
        </p:txBody>
      </p:sp>
      <p:sp>
        <p:nvSpPr>
          <p:cNvPr id="272" name="Google Shape;272;p35"/>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Engineering</a:t>
            </a:r>
            <a:endParaRPr b="1" sz="2000">
              <a:solidFill>
                <a:srgbClr val="FFFF00"/>
              </a:solidFill>
              <a:latin typeface="Calibri"/>
              <a:ea typeface="Calibri"/>
              <a:cs typeface="Calibri"/>
              <a:sym typeface="Calibri"/>
            </a:endParaRPr>
          </a:p>
        </p:txBody>
      </p:sp>
      <p:sp>
        <p:nvSpPr>
          <p:cNvPr id="273" name="Google Shape;273;p35"/>
          <p:cNvSpPr txBox="1"/>
          <p:nvPr/>
        </p:nvSpPr>
        <p:spPr>
          <a:xfrm>
            <a:off x="342150" y="1738475"/>
            <a:ext cx="8576400" cy="8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The column values should make some sense to the computers. Since the computer don’t have the ability to understand and draw inference from the text, we need to encode the strings to </a:t>
            </a:r>
            <a:r>
              <a:rPr b="1" lang="en" sz="1200">
                <a:solidFill>
                  <a:srgbClr val="212121"/>
                </a:solidFill>
                <a:highlight>
                  <a:srgbClr val="FFFFFF"/>
                </a:highlight>
                <a:latin typeface="Roboto"/>
                <a:ea typeface="Roboto"/>
                <a:cs typeface="Roboto"/>
                <a:sym typeface="Roboto"/>
              </a:rPr>
              <a:t>numeric categorical values</a:t>
            </a:r>
            <a:r>
              <a:rPr lang="en" sz="1200">
                <a:solidFill>
                  <a:srgbClr val="212121"/>
                </a:solidFill>
                <a:highlight>
                  <a:srgbClr val="FFFFFF"/>
                </a:highlight>
                <a:latin typeface="Roboto"/>
                <a:ea typeface="Roboto"/>
                <a:cs typeface="Roboto"/>
                <a:sym typeface="Roboto"/>
              </a:rPr>
              <a:t>. Encoding ways: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
        <p:nvSpPr>
          <p:cNvPr id="274" name="Google Shape;274;p35"/>
          <p:cNvSpPr txBox="1"/>
          <p:nvPr/>
        </p:nvSpPr>
        <p:spPr>
          <a:xfrm>
            <a:off x="1231700" y="4322375"/>
            <a:ext cx="6569100" cy="7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275" name="Google Shape;275;p35"/>
          <p:cNvSpPr txBox="1"/>
          <p:nvPr/>
        </p:nvSpPr>
        <p:spPr>
          <a:xfrm>
            <a:off x="5371600" y="2288150"/>
            <a:ext cx="3706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1200"/>
              </a:spcAft>
              <a:buNone/>
            </a:pPr>
            <a:r>
              <a:rPr lang="en" sz="1200">
                <a:solidFill>
                  <a:srgbClr val="212121"/>
                </a:solidFill>
                <a:highlight>
                  <a:srgbClr val="FFFFFF"/>
                </a:highlight>
                <a:latin typeface="Roboto"/>
                <a:ea typeface="Roboto"/>
                <a:cs typeface="Roboto"/>
                <a:sym typeface="Roboto"/>
              </a:rPr>
              <a:t>2. </a:t>
            </a:r>
            <a:r>
              <a:rPr lang="en" sz="1200">
                <a:solidFill>
                  <a:srgbClr val="212121"/>
                </a:solidFill>
                <a:highlight>
                  <a:srgbClr val="FFFFFF"/>
                </a:highlight>
                <a:latin typeface="Roboto"/>
                <a:ea typeface="Roboto"/>
                <a:cs typeface="Roboto"/>
                <a:sym typeface="Roboto"/>
              </a:rPr>
              <a:t>Using </a:t>
            </a:r>
            <a:r>
              <a:rPr i="1" lang="en" sz="1200">
                <a:solidFill>
                  <a:srgbClr val="212121"/>
                </a:solidFill>
                <a:highlight>
                  <a:srgbClr val="FFFFFF"/>
                </a:highlight>
                <a:latin typeface="Roboto"/>
                <a:ea typeface="Roboto"/>
                <a:cs typeface="Roboto"/>
                <a:sym typeface="Roboto"/>
              </a:rPr>
              <a:t>LabelEncoder()</a:t>
            </a:r>
            <a:r>
              <a:rPr lang="en" sz="1200">
                <a:solidFill>
                  <a:srgbClr val="212121"/>
                </a:solidFill>
                <a:highlight>
                  <a:srgbClr val="FFFFFF"/>
                </a:highlight>
                <a:latin typeface="Roboto"/>
                <a:ea typeface="Roboto"/>
                <a:cs typeface="Roboto"/>
                <a:sym typeface="Roboto"/>
              </a:rPr>
              <a:t> from the Scikit-learn library</a:t>
            </a:r>
            <a:endParaRPr>
              <a:latin typeface="Helvetica Neue Light"/>
              <a:ea typeface="Helvetica Neue Light"/>
              <a:cs typeface="Helvetica Neue Light"/>
              <a:sym typeface="Helvetica Neue Light"/>
            </a:endParaRPr>
          </a:p>
        </p:txBody>
      </p:sp>
      <p:sp>
        <p:nvSpPr>
          <p:cNvPr id="276" name="Google Shape;276;p35"/>
          <p:cNvSpPr txBox="1"/>
          <p:nvPr/>
        </p:nvSpPr>
        <p:spPr>
          <a:xfrm>
            <a:off x="1053225" y="2288138"/>
            <a:ext cx="3706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1200"/>
              </a:spcAft>
              <a:buNone/>
            </a:pPr>
            <a:r>
              <a:rPr lang="en" sz="1200">
                <a:solidFill>
                  <a:srgbClr val="212121"/>
                </a:solidFill>
                <a:highlight>
                  <a:srgbClr val="FFFFFF"/>
                </a:highlight>
                <a:latin typeface="Roboto"/>
                <a:ea typeface="Roboto"/>
                <a:cs typeface="Roboto"/>
                <a:sym typeface="Roboto"/>
              </a:rPr>
              <a:t>1. Manually: Adding new columns</a:t>
            </a:r>
            <a:endParaRPr>
              <a:latin typeface="Helvetica Neue Light"/>
              <a:ea typeface="Helvetica Neue Light"/>
              <a:cs typeface="Helvetica Neue Light"/>
              <a:sym typeface="Helvetica Neue Light"/>
            </a:endParaRPr>
          </a:p>
        </p:txBody>
      </p:sp>
      <p:pic>
        <p:nvPicPr>
          <p:cNvPr id="277" name="Google Shape;277;p35"/>
          <p:cNvPicPr preferRelativeResize="0"/>
          <p:nvPr/>
        </p:nvPicPr>
        <p:blipFill>
          <a:blip r:embed="rId3">
            <a:alphaModFix/>
          </a:blip>
          <a:stretch>
            <a:fillRect/>
          </a:stretch>
        </p:blipFill>
        <p:spPr>
          <a:xfrm>
            <a:off x="4968474" y="2657450"/>
            <a:ext cx="552651" cy="2399150"/>
          </a:xfrm>
          <a:prstGeom prst="rect">
            <a:avLst/>
          </a:prstGeom>
          <a:noFill/>
          <a:ln cap="flat" cmpd="sng" w="9525">
            <a:solidFill>
              <a:srgbClr val="CCCCCC"/>
            </a:solidFill>
            <a:prstDash val="solid"/>
            <a:round/>
            <a:headEnd len="sm" w="sm" type="none"/>
            <a:tailEnd len="sm" w="sm" type="none"/>
          </a:ln>
        </p:spPr>
      </p:pic>
      <p:pic>
        <p:nvPicPr>
          <p:cNvPr id="278" name="Google Shape;278;p35"/>
          <p:cNvPicPr preferRelativeResize="0"/>
          <p:nvPr/>
        </p:nvPicPr>
        <p:blipFill>
          <a:blip r:embed="rId4">
            <a:alphaModFix/>
          </a:blip>
          <a:stretch>
            <a:fillRect/>
          </a:stretch>
        </p:blipFill>
        <p:spPr>
          <a:xfrm>
            <a:off x="5730950" y="2657450"/>
            <a:ext cx="552650" cy="2399150"/>
          </a:xfrm>
          <a:prstGeom prst="rect">
            <a:avLst/>
          </a:prstGeom>
          <a:noFill/>
          <a:ln cap="flat" cmpd="sng" w="9525">
            <a:solidFill>
              <a:srgbClr val="B7B7B7"/>
            </a:solidFill>
            <a:prstDash val="solid"/>
            <a:round/>
            <a:headEnd len="sm" w="sm" type="none"/>
            <a:tailEnd len="sm" w="sm" type="none"/>
          </a:ln>
        </p:spPr>
      </p:pic>
      <p:pic>
        <p:nvPicPr>
          <p:cNvPr id="279" name="Google Shape;279;p35"/>
          <p:cNvPicPr preferRelativeResize="0"/>
          <p:nvPr/>
        </p:nvPicPr>
        <p:blipFill>
          <a:blip r:embed="rId5">
            <a:alphaModFix/>
          </a:blip>
          <a:stretch>
            <a:fillRect/>
          </a:stretch>
        </p:blipFill>
        <p:spPr>
          <a:xfrm>
            <a:off x="6457025" y="2657450"/>
            <a:ext cx="937966" cy="2399150"/>
          </a:xfrm>
          <a:prstGeom prst="rect">
            <a:avLst/>
          </a:prstGeom>
          <a:noFill/>
          <a:ln cap="flat" cmpd="sng" w="9525">
            <a:solidFill>
              <a:srgbClr val="B7B7B7"/>
            </a:solidFill>
            <a:prstDash val="solid"/>
            <a:round/>
            <a:headEnd len="sm" w="sm" type="none"/>
            <a:tailEnd len="sm" w="sm" type="none"/>
          </a:ln>
        </p:spPr>
      </p:pic>
      <p:pic>
        <p:nvPicPr>
          <p:cNvPr id="280" name="Google Shape;280;p35"/>
          <p:cNvPicPr preferRelativeResize="0"/>
          <p:nvPr/>
        </p:nvPicPr>
        <p:blipFill>
          <a:blip r:embed="rId6">
            <a:alphaModFix/>
          </a:blip>
          <a:stretch>
            <a:fillRect/>
          </a:stretch>
        </p:blipFill>
        <p:spPr>
          <a:xfrm>
            <a:off x="7568425" y="2596002"/>
            <a:ext cx="552650" cy="2460598"/>
          </a:xfrm>
          <a:prstGeom prst="rect">
            <a:avLst/>
          </a:prstGeom>
          <a:noFill/>
          <a:ln cap="flat" cmpd="sng" w="9525">
            <a:solidFill>
              <a:srgbClr val="CCCCCC"/>
            </a:solidFill>
            <a:prstDash val="solid"/>
            <a:round/>
            <a:headEnd len="sm" w="sm" type="none"/>
            <a:tailEnd len="sm" w="sm" type="none"/>
          </a:ln>
        </p:spPr>
      </p:pic>
      <p:pic>
        <p:nvPicPr>
          <p:cNvPr id="281" name="Google Shape;281;p35"/>
          <p:cNvPicPr preferRelativeResize="0"/>
          <p:nvPr/>
        </p:nvPicPr>
        <p:blipFill>
          <a:blip r:embed="rId7">
            <a:alphaModFix/>
          </a:blip>
          <a:stretch>
            <a:fillRect/>
          </a:stretch>
        </p:blipFill>
        <p:spPr>
          <a:xfrm>
            <a:off x="8294500" y="2586292"/>
            <a:ext cx="552650" cy="2480017"/>
          </a:xfrm>
          <a:prstGeom prst="rect">
            <a:avLst/>
          </a:prstGeom>
          <a:noFill/>
          <a:ln cap="flat" cmpd="sng" w="9525">
            <a:solidFill>
              <a:srgbClr val="CCCCCC"/>
            </a:solidFill>
            <a:prstDash val="solid"/>
            <a:round/>
            <a:headEnd len="sm" w="sm" type="none"/>
            <a:tailEnd len="sm" w="sm" type="none"/>
          </a:ln>
        </p:spPr>
      </p:pic>
      <p:pic>
        <p:nvPicPr>
          <p:cNvPr id="282" name="Google Shape;282;p35"/>
          <p:cNvPicPr preferRelativeResize="0"/>
          <p:nvPr/>
        </p:nvPicPr>
        <p:blipFill>
          <a:blip r:embed="rId8">
            <a:alphaModFix/>
          </a:blip>
          <a:stretch>
            <a:fillRect/>
          </a:stretch>
        </p:blipFill>
        <p:spPr>
          <a:xfrm>
            <a:off x="1346475" y="2626725"/>
            <a:ext cx="2581694" cy="23991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cxnSp>
        <p:nvCxnSpPr>
          <p:cNvPr id="287" name="Google Shape;287;p36"/>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88" name="Google Shape;288;p36"/>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289" name="Google Shape;289;p36"/>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4</a:t>
            </a:r>
            <a:endParaRPr b="1" sz="2000">
              <a:solidFill>
                <a:srgbClr val="FFFF00"/>
              </a:solidFill>
              <a:latin typeface="Roboto"/>
              <a:ea typeface="Roboto"/>
              <a:cs typeface="Roboto"/>
              <a:sym typeface="Roboto"/>
            </a:endParaRPr>
          </a:p>
        </p:txBody>
      </p:sp>
      <p:sp>
        <p:nvSpPr>
          <p:cNvPr id="290" name="Google Shape;290;p36"/>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Engineering</a:t>
            </a:r>
            <a:endParaRPr b="1" sz="2000">
              <a:solidFill>
                <a:srgbClr val="FFFF00"/>
              </a:solidFill>
              <a:latin typeface="Calibri"/>
              <a:ea typeface="Calibri"/>
              <a:cs typeface="Calibri"/>
              <a:sym typeface="Calibri"/>
            </a:endParaRPr>
          </a:p>
        </p:txBody>
      </p:sp>
      <p:sp>
        <p:nvSpPr>
          <p:cNvPr id="291" name="Google Shape;291;p36"/>
          <p:cNvSpPr txBox="1"/>
          <p:nvPr/>
        </p:nvSpPr>
        <p:spPr>
          <a:xfrm>
            <a:off x="2231125" y="1877400"/>
            <a:ext cx="857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Adding new features:</a:t>
            </a:r>
            <a:endParaRPr>
              <a:latin typeface="Helvetica Neue Light"/>
              <a:ea typeface="Helvetica Neue Light"/>
              <a:cs typeface="Helvetica Neue Light"/>
              <a:sym typeface="Helvetica Neue Light"/>
            </a:endParaRPr>
          </a:p>
        </p:txBody>
      </p:sp>
      <p:sp>
        <p:nvSpPr>
          <p:cNvPr id="292" name="Google Shape;292;p36"/>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293" name="Google Shape;293;p36"/>
          <p:cNvPicPr preferRelativeResize="0"/>
          <p:nvPr/>
        </p:nvPicPr>
        <p:blipFill>
          <a:blip r:embed="rId3">
            <a:alphaModFix/>
          </a:blip>
          <a:stretch>
            <a:fillRect/>
          </a:stretch>
        </p:blipFill>
        <p:spPr>
          <a:xfrm>
            <a:off x="2183425" y="2246700"/>
            <a:ext cx="4411289" cy="24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cxnSp>
        <p:nvCxnSpPr>
          <p:cNvPr id="298" name="Google Shape;298;p37"/>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99" name="Google Shape;299;p37"/>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00" name="Google Shape;300;p37"/>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01" name="Google Shape;301;p37"/>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02" name="Google Shape;302;p37"/>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03" name="Google Shape;303;p37"/>
          <p:cNvSpPr txBox="1"/>
          <p:nvPr/>
        </p:nvSpPr>
        <p:spPr>
          <a:xfrm>
            <a:off x="989400" y="1688150"/>
            <a:ext cx="776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Used Data Analysis and Visualization to check the impact of features on  the target variable</a:t>
            </a:r>
            <a:endParaRPr sz="1500">
              <a:latin typeface="Calibri"/>
              <a:ea typeface="Calibri"/>
              <a:cs typeface="Calibri"/>
              <a:sym typeface="Calibri"/>
            </a:endParaRPr>
          </a:p>
        </p:txBody>
      </p:sp>
      <p:pic>
        <p:nvPicPr>
          <p:cNvPr id="304" name="Google Shape;304;p37"/>
          <p:cNvPicPr preferRelativeResize="0"/>
          <p:nvPr/>
        </p:nvPicPr>
        <p:blipFill>
          <a:blip r:embed="rId3">
            <a:alphaModFix/>
          </a:blip>
          <a:stretch>
            <a:fillRect/>
          </a:stretch>
        </p:blipFill>
        <p:spPr>
          <a:xfrm>
            <a:off x="2256688" y="2103650"/>
            <a:ext cx="4630624" cy="295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cxnSp>
        <p:nvCxnSpPr>
          <p:cNvPr id="309" name="Google Shape;309;p38"/>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10" name="Google Shape;310;p38"/>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11" name="Google Shape;311;p38"/>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12" name="Google Shape;312;p38"/>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13" name="Google Shape;313;p38"/>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14" name="Google Shape;314;p38"/>
          <p:cNvSpPr txBox="1"/>
          <p:nvPr/>
        </p:nvSpPr>
        <p:spPr>
          <a:xfrm>
            <a:off x="989400" y="1688150"/>
            <a:ext cx="776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Used Data Analysis and Visualization to check the impact of features on  the target variable</a:t>
            </a:r>
            <a:endParaRPr sz="1500">
              <a:latin typeface="Calibri"/>
              <a:ea typeface="Calibri"/>
              <a:cs typeface="Calibri"/>
              <a:sym typeface="Calibri"/>
            </a:endParaRPr>
          </a:p>
        </p:txBody>
      </p:sp>
      <p:pic>
        <p:nvPicPr>
          <p:cNvPr id="315" name="Google Shape;315;p38"/>
          <p:cNvPicPr preferRelativeResize="0"/>
          <p:nvPr/>
        </p:nvPicPr>
        <p:blipFill>
          <a:blip r:embed="rId3">
            <a:alphaModFix/>
          </a:blip>
          <a:stretch>
            <a:fillRect/>
          </a:stretch>
        </p:blipFill>
        <p:spPr>
          <a:xfrm>
            <a:off x="2446375" y="2040325"/>
            <a:ext cx="4251250" cy="301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cxnSp>
        <p:nvCxnSpPr>
          <p:cNvPr id="320" name="Google Shape;320;p39"/>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21" name="Google Shape;321;p39"/>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22" name="Google Shape;322;p39"/>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23" name="Google Shape;323;p39"/>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24" name="Google Shape;324;p39"/>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25" name="Google Shape;325;p39"/>
          <p:cNvSpPr txBox="1"/>
          <p:nvPr/>
        </p:nvSpPr>
        <p:spPr>
          <a:xfrm>
            <a:off x="989400" y="1688150"/>
            <a:ext cx="776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Used Data Analysis and Visualization to check the impact of features on  the target variable</a:t>
            </a:r>
            <a:endParaRPr sz="1500">
              <a:latin typeface="Calibri"/>
              <a:ea typeface="Calibri"/>
              <a:cs typeface="Calibri"/>
              <a:sym typeface="Calibri"/>
            </a:endParaRPr>
          </a:p>
        </p:txBody>
      </p:sp>
      <p:pic>
        <p:nvPicPr>
          <p:cNvPr id="326" name="Google Shape;326;p39"/>
          <p:cNvPicPr preferRelativeResize="0"/>
          <p:nvPr/>
        </p:nvPicPr>
        <p:blipFill>
          <a:blip r:embed="rId3">
            <a:alphaModFix/>
          </a:blip>
          <a:stretch>
            <a:fillRect/>
          </a:stretch>
        </p:blipFill>
        <p:spPr>
          <a:xfrm>
            <a:off x="574625" y="2046700"/>
            <a:ext cx="3500195" cy="2275675"/>
          </a:xfrm>
          <a:prstGeom prst="rect">
            <a:avLst/>
          </a:prstGeom>
          <a:noFill/>
          <a:ln>
            <a:noFill/>
          </a:ln>
        </p:spPr>
      </p:pic>
      <p:pic>
        <p:nvPicPr>
          <p:cNvPr id="327" name="Google Shape;327;p39"/>
          <p:cNvPicPr preferRelativeResize="0"/>
          <p:nvPr/>
        </p:nvPicPr>
        <p:blipFill>
          <a:blip r:embed="rId4">
            <a:alphaModFix/>
          </a:blip>
          <a:stretch>
            <a:fillRect/>
          </a:stretch>
        </p:blipFill>
        <p:spPr>
          <a:xfrm>
            <a:off x="4440438" y="2046699"/>
            <a:ext cx="2812337" cy="2275675"/>
          </a:xfrm>
          <a:prstGeom prst="rect">
            <a:avLst/>
          </a:prstGeom>
          <a:noFill/>
          <a:ln>
            <a:noFill/>
          </a:ln>
        </p:spPr>
      </p:pic>
      <p:sp>
        <p:nvSpPr>
          <p:cNvPr id="328" name="Google Shape;328;p39"/>
          <p:cNvSpPr txBox="1"/>
          <p:nvPr/>
        </p:nvSpPr>
        <p:spPr>
          <a:xfrm>
            <a:off x="1231700" y="4158425"/>
            <a:ext cx="7681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(Here, Kolkata Knight Riders':1, 'Kings XI Punjab':2, 'Royal Challengers Bangalore':3, 'Deccan Chargers':4, 'Delhi Daredevils':5, 'Mumbai Indians':6, 'Chennai Super Kings': 7, 'Sunrisers Hyderabad':8, 'Rajasthan Royals':9, 'Pune Warriors':10)</a:t>
            </a:r>
            <a:endParaRPr>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cxnSp>
        <p:nvCxnSpPr>
          <p:cNvPr id="333" name="Google Shape;333;p40"/>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34" name="Google Shape;334;p40"/>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35" name="Google Shape;335;p40"/>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36" name="Google Shape;336;p40"/>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37" name="Google Shape;337;p40"/>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38" name="Google Shape;338;p40"/>
          <p:cNvSpPr txBox="1"/>
          <p:nvPr/>
        </p:nvSpPr>
        <p:spPr>
          <a:xfrm>
            <a:off x="989400" y="1688150"/>
            <a:ext cx="776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Used Data Analysis and Visualization to check the impact of features on  the target variable</a:t>
            </a:r>
            <a:endParaRPr sz="1500">
              <a:latin typeface="Calibri"/>
              <a:ea typeface="Calibri"/>
              <a:cs typeface="Calibri"/>
              <a:sym typeface="Calibri"/>
            </a:endParaRPr>
          </a:p>
        </p:txBody>
      </p:sp>
      <p:pic>
        <p:nvPicPr>
          <p:cNvPr id="339" name="Google Shape;339;p40"/>
          <p:cNvPicPr preferRelativeResize="0"/>
          <p:nvPr/>
        </p:nvPicPr>
        <p:blipFill>
          <a:blip r:embed="rId3">
            <a:alphaModFix/>
          </a:blip>
          <a:stretch>
            <a:fillRect/>
          </a:stretch>
        </p:blipFill>
        <p:spPr>
          <a:xfrm>
            <a:off x="1967750" y="2103650"/>
            <a:ext cx="4444425" cy="297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3" name="Shape 343"/>
        <p:cNvGrpSpPr/>
        <p:nvPr/>
      </p:nvGrpSpPr>
      <p:grpSpPr>
        <a:xfrm>
          <a:off x="0" y="0"/>
          <a:ext cx="0" cy="0"/>
          <a:chOff x="0" y="0"/>
          <a:chExt cx="0" cy="0"/>
        </a:xfrm>
      </p:grpSpPr>
      <p:cxnSp>
        <p:nvCxnSpPr>
          <p:cNvPr id="344" name="Google Shape;344;p41"/>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45" name="Google Shape;345;p41"/>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46" name="Google Shape;346;p41"/>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47" name="Google Shape;347;p41"/>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48" name="Google Shape;348;p41"/>
          <p:cNvSpPr txBox="1"/>
          <p:nvPr/>
        </p:nvSpPr>
        <p:spPr>
          <a:xfrm>
            <a:off x="445725" y="2092288"/>
            <a:ext cx="4230000" cy="196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In  the  feature  selection  step,  few  unnecessary  and  redundant  columns  like  season,  date,  id,  play_of_match,  etc  were removed.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New columns were added</a:t>
            </a:r>
            <a:endParaRPr sz="15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t/>
            </a:r>
            <a:endParaRPr sz="1500">
              <a:solidFill>
                <a:srgbClr val="212121"/>
              </a:solidFill>
              <a:highlight>
                <a:srgbClr val="FFFFFF"/>
              </a:highlight>
              <a:latin typeface="Calibri"/>
              <a:ea typeface="Calibri"/>
              <a:cs typeface="Calibri"/>
              <a:sym typeface="Calibri"/>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
        <p:nvSpPr>
          <p:cNvPr id="349" name="Google Shape;349;p41"/>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350" name="Google Shape;350;p41"/>
          <p:cNvPicPr preferRelativeResize="0"/>
          <p:nvPr/>
        </p:nvPicPr>
        <p:blipFill>
          <a:blip r:embed="rId3">
            <a:alphaModFix/>
          </a:blip>
          <a:stretch>
            <a:fillRect/>
          </a:stretch>
        </p:blipFill>
        <p:spPr>
          <a:xfrm>
            <a:off x="4675725" y="1957487"/>
            <a:ext cx="4163476" cy="22307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cxnSp>
        <p:nvCxnSpPr>
          <p:cNvPr id="355" name="Google Shape;355;p42"/>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56" name="Google Shape;356;p42"/>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57" name="Google Shape;357;p42"/>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358" name="Google Shape;358;p42"/>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Feature Selection</a:t>
            </a:r>
            <a:endParaRPr b="1" sz="2000">
              <a:solidFill>
                <a:srgbClr val="FFFF00"/>
              </a:solidFill>
              <a:latin typeface="Calibri"/>
              <a:ea typeface="Calibri"/>
              <a:cs typeface="Calibri"/>
              <a:sym typeface="Calibri"/>
            </a:endParaRPr>
          </a:p>
        </p:txBody>
      </p:sp>
      <p:sp>
        <p:nvSpPr>
          <p:cNvPr id="359" name="Google Shape;359;p42"/>
          <p:cNvSpPr txBox="1"/>
          <p:nvPr/>
        </p:nvSpPr>
        <p:spPr>
          <a:xfrm>
            <a:off x="342150" y="1738475"/>
            <a:ext cx="4230000" cy="35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In  the  feature  selection  step,  few  unnecessary  and  redundant  columns  like  season,  date,  id,  play_of_match,  etc  were removed.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We  found  the  correlation  between  two  variables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using PEARSON R CORRELATION which is mostly used to measure the degree of the relationship between linearly related variables.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When  two  variables  are  redundant,  we  decided  a threshold of 0.8 while removing the redundant features.</a:t>
            </a:r>
            <a:endParaRPr sz="1500">
              <a:solidFill>
                <a:schemeClr val="dk1"/>
              </a:solidFill>
              <a:latin typeface="Calibri"/>
              <a:ea typeface="Calibri"/>
              <a:cs typeface="Calibri"/>
              <a:sym typeface="Calibri"/>
            </a:endParaRPr>
          </a:p>
          <a:p>
            <a:pPr indent="0" lvl="0" marL="0" rtl="0" algn="l">
              <a:lnSpc>
                <a:spcPct val="115000"/>
              </a:lnSpc>
              <a:spcBef>
                <a:spcPts val="600"/>
              </a:spcBef>
              <a:spcAft>
                <a:spcPts val="0"/>
              </a:spcAft>
              <a:buNone/>
            </a:pPr>
            <a:r>
              <a:t/>
            </a:r>
            <a:endParaRPr sz="1500">
              <a:solidFill>
                <a:srgbClr val="212121"/>
              </a:solidFill>
              <a:highlight>
                <a:srgbClr val="FFFFFF"/>
              </a:highlight>
              <a:latin typeface="Calibri"/>
              <a:ea typeface="Calibri"/>
              <a:cs typeface="Calibri"/>
              <a:sym typeface="Calibri"/>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
        <p:nvSpPr>
          <p:cNvPr id="360" name="Google Shape;360;p42"/>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361" name="Google Shape;361;p42"/>
          <p:cNvPicPr preferRelativeResize="0"/>
          <p:nvPr/>
        </p:nvPicPr>
        <p:blipFill>
          <a:blip r:embed="rId3">
            <a:alphaModFix/>
          </a:blip>
          <a:stretch>
            <a:fillRect/>
          </a:stretch>
        </p:blipFill>
        <p:spPr>
          <a:xfrm>
            <a:off x="4572150" y="1598831"/>
            <a:ext cx="4497625" cy="3436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cxnSp>
        <p:nvCxnSpPr>
          <p:cNvPr id="366" name="Google Shape;366;p43"/>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67" name="Google Shape;367;p43"/>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68" name="Google Shape;368;p43"/>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a:t>
            </a:r>
            <a:endParaRPr b="1" sz="2000">
              <a:solidFill>
                <a:srgbClr val="FFFF00"/>
              </a:solidFill>
              <a:latin typeface="Roboto"/>
              <a:ea typeface="Roboto"/>
              <a:cs typeface="Roboto"/>
              <a:sym typeface="Roboto"/>
            </a:endParaRPr>
          </a:p>
        </p:txBody>
      </p:sp>
      <p:sp>
        <p:nvSpPr>
          <p:cNvPr id="369" name="Google Shape;369;p43"/>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Model Building, Training, &amp; Testing</a:t>
            </a:r>
            <a:endParaRPr b="1" sz="2000">
              <a:solidFill>
                <a:srgbClr val="FFFF00"/>
              </a:solidFill>
              <a:latin typeface="Calibri"/>
              <a:ea typeface="Calibri"/>
              <a:cs typeface="Calibri"/>
              <a:sym typeface="Calibri"/>
            </a:endParaRPr>
          </a:p>
        </p:txBody>
      </p:sp>
      <p:sp>
        <p:nvSpPr>
          <p:cNvPr id="370" name="Google Shape;370;p43"/>
          <p:cNvSpPr txBox="1"/>
          <p:nvPr/>
        </p:nvSpPr>
        <p:spPr>
          <a:xfrm>
            <a:off x="342150" y="1738475"/>
            <a:ext cx="8165700" cy="72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500">
                <a:solidFill>
                  <a:schemeClr val="dk1"/>
                </a:solidFill>
                <a:latin typeface="Calibri"/>
                <a:ea typeface="Calibri"/>
                <a:cs typeface="Calibri"/>
                <a:sym typeface="Calibri"/>
              </a:rPr>
              <a:t>The following algorithms were used :</a:t>
            </a:r>
            <a:endParaRPr sz="1500">
              <a:solidFill>
                <a:srgbClr val="212121"/>
              </a:solidFill>
              <a:highlight>
                <a:srgbClr val="FFFFFF"/>
              </a:highlight>
              <a:latin typeface="Calibri"/>
              <a:ea typeface="Calibri"/>
              <a:cs typeface="Calibri"/>
              <a:sym typeface="Calibri"/>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
        <p:nvSpPr>
          <p:cNvPr id="371" name="Google Shape;371;p43"/>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graphicFrame>
        <p:nvGraphicFramePr>
          <p:cNvPr id="372" name="Google Shape;372;p43"/>
          <p:cNvGraphicFramePr/>
          <p:nvPr/>
        </p:nvGraphicFramePr>
        <p:xfrm>
          <a:off x="638850" y="2349150"/>
          <a:ext cx="3000000" cy="3000000"/>
        </p:xfrm>
        <a:graphic>
          <a:graphicData uri="http://schemas.openxmlformats.org/drawingml/2006/table">
            <a:tbl>
              <a:tblPr>
                <a:noFill/>
                <a:tableStyleId>{6C3098D3-7894-4BEA-BA43-DF2D5C8C6EB5}</a:tableStyleId>
              </a:tblPr>
              <a:tblGrid>
                <a:gridCol w="2344450"/>
                <a:gridCol w="1198925"/>
                <a:gridCol w="1463775"/>
                <a:gridCol w="1463800"/>
                <a:gridCol w="1532175"/>
              </a:tblGrid>
              <a:tr h="592125">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
                        <a:t>Logistic Regression</a:t>
                      </a:r>
                      <a:endParaRPr b="1"/>
                    </a:p>
                  </a:txBody>
                  <a:tcPr marT="91425" marB="91425" marR="91425" marL="91425"/>
                </a:tc>
                <a:tc>
                  <a:txBody>
                    <a:bodyPr/>
                    <a:lstStyle/>
                    <a:p>
                      <a:pPr indent="0" lvl="0" marL="0" rtl="0" algn="l">
                        <a:spcBef>
                          <a:spcPts val="0"/>
                        </a:spcBef>
                        <a:spcAft>
                          <a:spcPts val="0"/>
                        </a:spcAft>
                        <a:buNone/>
                      </a:pPr>
                      <a:r>
                        <a:rPr b="1" lang="en"/>
                        <a:t>Decision Tree Classifier</a:t>
                      </a:r>
                      <a:endParaRPr b="1"/>
                    </a:p>
                  </a:txBody>
                  <a:tcPr marT="91425" marB="91425" marR="91425" marL="91425"/>
                </a:tc>
                <a:tc>
                  <a:txBody>
                    <a:bodyPr/>
                    <a:lstStyle/>
                    <a:p>
                      <a:pPr indent="0" lvl="0" marL="0" rtl="0" algn="l">
                        <a:spcBef>
                          <a:spcPts val="0"/>
                        </a:spcBef>
                        <a:spcAft>
                          <a:spcPts val="0"/>
                        </a:spcAft>
                        <a:buNone/>
                      </a:pPr>
                      <a:r>
                        <a:rPr b="1" lang="en"/>
                        <a:t>Support Vector Machine</a:t>
                      </a:r>
                      <a:endParaRPr b="1"/>
                    </a:p>
                  </a:txBody>
                  <a:tcPr marT="91425" marB="91425" marR="91425" marL="91425"/>
                </a:tc>
                <a:tc>
                  <a:txBody>
                    <a:bodyPr/>
                    <a:lstStyle/>
                    <a:p>
                      <a:pPr indent="0" lvl="0" marL="0" rtl="0" algn="l">
                        <a:spcBef>
                          <a:spcPts val="0"/>
                        </a:spcBef>
                        <a:spcAft>
                          <a:spcPts val="0"/>
                        </a:spcAft>
                        <a:buNone/>
                      </a:pPr>
                      <a:r>
                        <a:rPr b="1" lang="en"/>
                        <a:t>Random Forest Classifier</a:t>
                      </a:r>
                      <a:endParaRPr b="1"/>
                    </a:p>
                  </a:txBody>
                  <a:tcPr marT="91425" marB="91425" marR="91425" marL="91425"/>
                </a:tc>
              </a:tr>
              <a:tr h="371150">
                <a:tc>
                  <a:txBody>
                    <a:bodyPr/>
                    <a:lstStyle/>
                    <a:p>
                      <a:pPr indent="0" lvl="0" marL="0" rtl="0" algn="l">
                        <a:spcBef>
                          <a:spcPts val="0"/>
                        </a:spcBef>
                        <a:spcAft>
                          <a:spcPts val="0"/>
                        </a:spcAft>
                        <a:buNone/>
                      </a:pPr>
                      <a:r>
                        <a:rPr lang="en"/>
                        <a:t>Basic</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56.06%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52.07%</a:t>
                      </a:r>
                      <a:endParaRPr/>
                    </a:p>
                  </a:txBody>
                  <a:tcPr marT="91425" marB="91425" marR="91425" marL="91425"/>
                </a:tc>
                <a:tc>
                  <a:txBody>
                    <a:bodyPr/>
                    <a:lstStyle/>
                    <a:p>
                      <a:pPr indent="0" lvl="0" marL="0" rtl="0" algn="l">
                        <a:spcBef>
                          <a:spcPts val="0"/>
                        </a:spcBef>
                        <a:spcAft>
                          <a:spcPts val="0"/>
                        </a:spcAft>
                        <a:buNone/>
                      </a:pPr>
                      <a:r>
                        <a:rPr lang="en"/>
                        <a:t>56.82%</a:t>
                      </a:r>
                      <a:endParaRPr/>
                    </a:p>
                  </a:txBody>
                  <a:tcPr marT="91425" marB="91425" marR="91425" marL="91425"/>
                </a:tc>
              </a:tr>
              <a:tr h="371150">
                <a:tc>
                  <a:txBody>
                    <a:bodyPr/>
                    <a:lstStyle/>
                    <a:p>
                      <a:pPr indent="0" lvl="0" marL="0" rtl="0" algn="l">
                        <a:spcBef>
                          <a:spcPts val="0"/>
                        </a:spcBef>
                        <a:spcAft>
                          <a:spcPts val="0"/>
                        </a:spcAft>
                        <a:buNone/>
                      </a:pPr>
                      <a:r>
                        <a:rPr lang="en"/>
                        <a:t>+ Team1, 2 points</a:t>
                      </a:r>
                      <a:endParaRPr/>
                    </a:p>
                  </a:txBody>
                  <a:tcPr marT="91425" marB="91425" marR="91425" marL="91425">
                    <a:lnR cap="flat" cmpd="sng" w="952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rPr lang="en"/>
                        <a:t>61.36%</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
                          <a:solidFill>
                            <a:schemeClr val="dk1"/>
                          </a:solidFill>
                        </a:rPr>
                        <a:t>56.27%</a:t>
                      </a:r>
                      <a:endParaRPr/>
                    </a:p>
                  </a:txBody>
                  <a:tcPr marT="91425" marB="91425" marR="91425" marL="91425">
                    <a:lnL cap="flat" cmpd="sng" w="9525">
                      <a:solidFill>
                        <a:srgbClr val="38761D"/>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59.85%</a:t>
                      </a:r>
                      <a:endParaRPr/>
                    </a:p>
                  </a:txBody>
                  <a:tcPr marT="91425" marB="91425" marR="91425" marL="91425"/>
                </a:tc>
                <a:tc>
                  <a:txBody>
                    <a:bodyPr/>
                    <a:lstStyle/>
                    <a:p>
                      <a:pPr indent="0" lvl="0" marL="0" rtl="0" algn="l">
                        <a:spcBef>
                          <a:spcPts val="0"/>
                        </a:spcBef>
                        <a:spcAft>
                          <a:spcPts val="0"/>
                        </a:spcAft>
                        <a:buNone/>
                      </a:pPr>
                      <a:r>
                        <a:rPr lang="en"/>
                        <a:t>60.61%</a:t>
                      </a:r>
                      <a:endParaRPr/>
                    </a:p>
                  </a:txBody>
                  <a:tcPr marT="91425" marB="91425" marR="91425" marL="91425"/>
                </a:tc>
              </a:tr>
              <a:tr h="391725">
                <a:tc>
                  <a:txBody>
                    <a:bodyPr/>
                    <a:lstStyle/>
                    <a:p>
                      <a:pPr indent="0" lvl="0" marL="0" rtl="0" algn="l">
                        <a:spcBef>
                          <a:spcPts val="0"/>
                        </a:spcBef>
                        <a:spcAft>
                          <a:spcPts val="0"/>
                        </a:spcAft>
                        <a:buNone/>
                      </a:pPr>
                      <a:r>
                        <a:rPr lang="en"/>
                        <a:t>+Home-ground advantage</a:t>
                      </a:r>
                      <a:endParaRPr/>
                    </a:p>
                  </a:txBody>
                  <a:tcPr marT="91425" marB="91425" marR="91425" marL="91425">
                    <a:lnR cap="flat" cmpd="sng" w="9525">
                      <a:solidFill>
                        <a:srgbClr val="38761D"/>
                      </a:solidFill>
                      <a:prstDash val="solid"/>
                      <a:round/>
                      <a:headEnd len="sm" w="sm" type="none"/>
                      <a:tailEnd len="sm" w="sm" type="none"/>
                    </a:lnR>
                  </a:tcPr>
                </a:tc>
                <a:tc>
                  <a:txBody>
                    <a:bodyPr/>
                    <a:lstStyle/>
                    <a:p>
                      <a:pPr indent="0" lvl="0" marL="0" rtl="0" algn="l">
                        <a:spcBef>
                          <a:spcPts val="0"/>
                        </a:spcBef>
                        <a:spcAft>
                          <a:spcPts val="0"/>
                        </a:spcAft>
                        <a:buNone/>
                      </a:pPr>
                      <a:r>
                        <a:rPr lang="en"/>
                        <a:t>60.61%</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rgbClr val="38761D"/>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50.76</a:t>
                      </a:r>
                      <a:endParaRPr/>
                    </a:p>
                  </a:txBody>
                  <a:tcPr marT="91425" marB="91425" marR="91425" marL="91425">
                    <a:lnL cap="flat" cmpd="sng" w="9525">
                      <a:solidFill>
                        <a:srgbClr val="38761D"/>
                      </a:solidFill>
                      <a:prstDash val="solid"/>
                      <a:round/>
                      <a:headEnd len="sm" w="sm" type="none"/>
                      <a:tailEnd len="sm" w="sm" type="none"/>
                    </a:lnL>
                  </a:tcPr>
                </a:tc>
                <a:tc>
                  <a:txBody>
                    <a:bodyPr/>
                    <a:lstStyle/>
                    <a:p>
                      <a:pPr indent="0" lvl="0" marL="0" rtl="0" algn="l">
                        <a:spcBef>
                          <a:spcPts val="0"/>
                        </a:spcBef>
                        <a:spcAft>
                          <a:spcPts val="0"/>
                        </a:spcAft>
                        <a:buNone/>
                      </a:pPr>
                      <a:r>
                        <a:rPr lang="en"/>
                        <a:t>59.85%</a:t>
                      </a:r>
                      <a:endParaRPr/>
                    </a:p>
                  </a:txBody>
                  <a:tcPr marT="91425" marB="91425" marR="91425" marL="91425"/>
                </a:tc>
                <a:tc>
                  <a:txBody>
                    <a:bodyPr/>
                    <a:lstStyle/>
                    <a:p>
                      <a:pPr indent="0" lvl="0" marL="0" rtl="0" algn="l">
                        <a:spcBef>
                          <a:spcPts val="0"/>
                        </a:spcBef>
                        <a:spcAft>
                          <a:spcPts val="0"/>
                        </a:spcAft>
                        <a:buNone/>
                      </a:pPr>
                      <a:r>
                        <a:rPr lang="en"/>
                        <a:t>60.61%</a:t>
                      </a:r>
                      <a:endParaRPr/>
                    </a:p>
                  </a:txBody>
                  <a:tcPr marT="91425" marB="91425" marR="91425" marL="91425"/>
                </a:tc>
              </a:tr>
              <a:tr h="371150">
                <a:tc>
                  <a:txBody>
                    <a:bodyPr/>
                    <a:lstStyle/>
                    <a:p>
                      <a:pPr indent="0" lvl="0" marL="0" rtl="0" algn="l">
                        <a:spcBef>
                          <a:spcPts val="0"/>
                        </a:spcBef>
                        <a:spcAft>
                          <a:spcPts val="0"/>
                        </a:spcAft>
                        <a:buNone/>
                      </a:pPr>
                      <a:r>
                        <a:rPr lang="en"/>
                        <a:t>+ Points difference</a:t>
                      </a:r>
                      <a:endParaRPr/>
                    </a:p>
                  </a:txBody>
                  <a:tcPr marT="91425" marB="91425" marR="91425" marL="91425"/>
                </a:tc>
                <a:tc>
                  <a:txBody>
                    <a:bodyPr/>
                    <a:lstStyle/>
                    <a:p>
                      <a:pPr indent="0" lvl="0" marL="0" rtl="0" algn="l">
                        <a:spcBef>
                          <a:spcPts val="0"/>
                        </a:spcBef>
                        <a:spcAft>
                          <a:spcPts val="0"/>
                        </a:spcAft>
                        <a:buNone/>
                      </a:pPr>
                      <a:r>
                        <a:rPr lang="en"/>
                        <a:t>62.12%</a:t>
                      </a:r>
                      <a:endParaRPr/>
                    </a:p>
                  </a:txBody>
                  <a:tcPr marT="91425" marB="91425" marR="91425" marL="91425">
                    <a:lnT cap="flat" cmpd="sng" w="9525">
                      <a:solidFill>
                        <a:srgbClr val="38761D"/>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rPr lang="en"/>
                        <a:t>60.61%</a:t>
                      </a:r>
                      <a:endParaRPr/>
                    </a:p>
                  </a:txBody>
                  <a:tcPr marT="91425" marB="91425" marR="91425" marL="91425"/>
                </a:tc>
                <a:tc>
                  <a:txBody>
                    <a:bodyPr/>
                    <a:lstStyle/>
                    <a:p>
                      <a:pPr indent="0" lvl="0" marL="0" rtl="0" algn="l">
                        <a:spcBef>
                          <a:spcPts val="0"/>
                        </a:spcBef>
                        <a:spcAft>
                          <a:spcPts val="0"/>
                        </a:spcAft>
                        <a:buNone/>
                      </a:pPr>
                      <a:r>
                        <a:rPr lang="en"/>
                        <a:t>61.36%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61.36%</a:t>
                      </a:r>
                      <a:endParaRPr/>
                    </a:p>
                  </a:txBody>
                  <a:tcPr marT="91425" marB="91425" marR="91425" marL="91425"/>
                </a:tc>
              </a:tr>
            </a:tbl>
          </a:graphicData>
        </a:graphic>
      </p:graphicFrame>
      <p:sp>
        <p:nvSpPr>
          <p:cNvPr id="373" name="Google Shape;373;p43"/>
          <p:cNvSpPr txBox="1"/>
          <p:nvPr/>
        </p:nvSpPr>
        <p:spPr>
          <a:xfrm>
            <a:off x="1596650" y="4597025"/>
            <a:ext cx="6569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8000"/>
                </a:solidFill>
                <a:latin typeface="Calibri"/>
                <a:ea typeface="Calibri"/>
                <a:cs typeface="Calibri"/>
                <a:sym typeface="Calibri"/>
              </a:rPr>
              <a:t>The least performer outperformed when new important features were added</a:t>
            </a:r>
            <a:endParaRPr b="1" sz="1500">
              <a:solidFill>
                <a:srgbClr val="008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6"/>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INTRODUCTION</a:t>
            </a:r>
            <a:endParaRPr>
              <a:solidFill>
                <a:srgbClr val="980000"/>
              </a:solidFill>
              <a:latin typeface="Capriola"/>
              <a:ea typeface="Capriola"/>
              <a:cs typeface="Capriola"/>
              <a:sym typeface="Capriola"/>
            </a:endParaRPr>
          </a:p>
        </p:txBody>
      </p:sp>
      <p:sp>
        <p:nvSpPr>
          <p:cNvPr id="142" name="Google Shape;142;p26"/>
          <p:cNvSpPr txBox="1"/>
          <p:nvPr>
            <p:ph idx="1" type="body"/>
          </p:nvPr>
        </p:nvSpPr>
        <p:spPr>
          <a:xfrm>
            <a:off x="1113250" y="921425"/>
            <a:ext cx="7886700" cy="3942900"/>
          </a:xfrm>
          <a:prstGeom prst="rect">
            <a:avLst/>
          </a:prstGeom>
        </p:spPr>
        <p:txBody>
          <a:bodyPr anchorCtr="0" anchor="t" bIns="34275" lIns="68575" spcFirstLastPara="1" rIns="68575" wrap="square" tIns="34275">
            <a:noAutofit/>
          </a:bodyPr>
          <a:lstStyle/>
          <a:p>
            <a:pPr indent="-342900" lvl="0" marL="1257300" rtl="0" algn="l">
              <a:lnSpc>
                <a:spcPct val="115000"/>
              </a:lnSpc>
              <a:spcBef>
                <a:spcPts val="800"/>
              </a:spcBef>
              <a:spcAft>
                <a:spcPts val="0"/>
              </a:spcAft>
              <a:buSzPts val="1800"/>
              <a:buFont typeface="Calibri"/>
              <a:buAutoNum type="arabicPeriod"/>
            </a:pPr>
            <a:r>
              <a:rPr lang="en">
                <a:latin typeface="Calibri"/>
                <a:ea typeface="Calibri"/>
                <a:cs typeface="Calibri"/>
                <a:sym typeface="Calibri"/>
              </a:rPr>
              <a:t>T20 format is unpredictable.</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Few Answers Lies in Data.</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Data Collection from Web Scraping.</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Clean the Dataset.</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Model application on Dataset.</a:t>
            </a:r>
            <a:endParaRPr>
              <a:latin typeface="Calibri"/>
              <a:ea typeface="Calibri"/>
              <a:cs typeface="Calibri"/>
              <a:sym typeface="Calibri"/>
            </a:endParaRPr>
          </a:p>
          <a:p>
            <a:pPr indent="0" lvl="0" marL="914400" rtl="0" algn="l">
              <a:lnSpc>
                <a:spcPct val="115000"/>
              </a:lnSpc>
              <a:spcBef>
                <a:spcPts val="1000"/>
              </a:spcBef>
              <a:spcAft>
                <a:spcPts val="0"/>
              </a:spcAft>
              <a:buNone/>
            </a:pPr>
            <a:r>
              <a:t/>
            </a:r>
            <a:endParaRPr>
              <a:latin typeface="Calibri"/>
              <a:ea typeface="Calibri"/>
              <a:cs typeface="Calibri"/>
              <a:sym typeface="Calibri"/>
            </a:endParaRPr>
          </a:p>
        </p:txBody>
      </p:sp>
      <p:cxnSp>
        <p:nvCxnSpPr>
          <p:cNvPr id="143" name="Google Shape;143;p26"/>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7" name="Shape 377"/>
        <p:cNvGrpSpPr/>
        <p:nvPr/>
      </p:nvGrpSpPr>
      <p:grpSpPr>
        <a:xfrm>
          <a:off x="0" y="0"/>
          <a:ext cx="0" cy="0"/>
          <a:chOff x="0" y="0"/>
          <a:chExt cx="0" cy="0"/>
        </a:xfrm>
      </p:grpSpPr>
      <p:cxnSp>
        <p:nvCxnSpPr>
          <p:cNvPr id="378" name="Google Shape;378;p44"/>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79" name="Google Shape;379;p44"/>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80" name="Google Shape;380;p44"/>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9</a:t>
            </a:r>
            <a:endParaRPr b="1" sz="2000">
              <a:solidFill>
                <a:srgbClr val="FFFF00"/>
              </a:solidFill>
              <a:latin typeface="Roboto"/>
              <a:ea typeface="Roboto"/>
              <a:cs typeface="Roboto"/>
              <a:sym typeface="Roboto"/>
            </a:endParaRPr>
          </a:p>
        </p:txBody>
      </p:sp>
      <p:sp>
        <p:nvSpPr>
          <p:cNvPr id="381" name="Google Shape;381;p44"/>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Model Building, Training, &amp; Testing</a:t>
            </a:r>
            <a:endParaRPr b="1" sz="2000">
              <a:solidFill>
                <a:srgbClr val="FFFF00"/>
              </a:solidFill>
              <a:latin typeface="Calibri"/>
              <a:ea typeface="Calibri"/>
              <a:cs typeface="Calibri"/>
              <a:sym typeface="Calibri"/>
            </a:endParaRPr>
          </a:p>
        </p:txBody>
      </p:sp>
      <p:sp>
        <p:nvSpPr>
          <p:cNvPr id="382" name="Google Shape;382;p44"/>
          <p:cNvSpPr txBox="1"/>
          <p:nvPr/>
        </p:nvSpPr>
        <p:spPr>
          <a:xfrm>
            <a:off x="342150" y="1738475"/>
            <a:ext cx="8165700" cy="27390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Implemented Logistic Regression from Scratch</a:t>
            </a:r>
            <a:endParaRPr sz="1800">
              <a:solidFill>
                <a:schemeClr val="dk1"/>
              </a:solidFill>
              <a:highlight>
                <a:schemeClr val="lt1"/>
              </a:highlight>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Included important features like ‘power play runs and wickets’ for both the team, ‘toss winner’, ‘home ground advantage’</a:t>
            </a:r>
            <a:endParaRPr sz="1800">
              <a:solidFill>
                <a:schemeClr val="dk1"/>
              </a:solidFill>
              <a:highlight>
                <a:schemeClr val="lt1"/>
              </a:highlight>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Gradient Descent (loss minimization) has been used for the optimization of model</a:t>
            </a:r>
            <a:endParaRPr sz="1800">
              <a:solidFill>
                <a:schemeClr val="dk1"/>
              </a:solidFill>
              <a:highlight>
                <a:schemeClr val="lt1"/>
              </a:highlight>
              <a:latin typeface="Calibri"/>
              <a:ea typeface="Calibri"/>
              <a:cs typeface="Calibri"/>
              <a:sym typeface="Calibri"/>
            </a:endParaRPr>
          </a:p>
          <a:p>
            <a:pPr indent="-342900" lvl="0" marL="457200" rtl="0" algn="l">
              <a:lnSpc>
                <a:spcPct val="90000"/>
              </a:lnSpc>
              <a:spcBef>
                <a:spcPts val="1000"/>
              </a:spcBef>
              <a:spcAft>
                <a:spcPts val="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Overall accuracy increases significantly as no of iterations increases</a:t>
            </a:r>
            <a:endParaRPr sz="2300">
              <a:solidFill>
                <a:schemeClr val="dk1"/>
              </a:solidFill>
              <a:highlight>
                <a:schemeClr val="lt1"/>
              </a:highlight>
              <a:latin typeface="Calibri"/>
              <a:ea typeface="Calibri"/>
              <a:cs typeface="Calibri"/>
              <a:sym typeface="Calibri"/>
            </a:endParaRPr>
          </a:p>
          <a:p>
            <a:pPr indent="0" lvl="0" marL="0" rtl="0" algn="l">
              <a:lnSpc>
                <a:spcPct val="115000"/>
              </a:lnSpc>
              <a:spcBef>
                <a:spcPts val="1000"/>
              </a:spcBef>
              <a:spcAft>
                <a:spcPts val="0"/>
              </a:spcAft>
              <a:buNone/>
            </a:pPr>
            <a:r>
              <a:t/>
            </a:r>
            <a:endParaRPr sz="1500">
              <a:solidFill>
                <a:schemeClr val="dk1"/>
              </a:solidFill>
              <a:latin typeface="Calibri"/>
              <a:ea typeface="Calibri"/>
              <a:cs typeface="Calibri"/>
              <a:sym typeface="Calibri"/>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
        <p:nvSpPr>
          <p:cNvPr id="383" name="Google Shape;383;p44"/>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 name="Shape 387"/>
        <p:cNvGrpSpPr/>
        <p:nvPr/>
      </p:nvGrpSpPr>
      <p:grpSpPr>
        <a:xfrm>
          <a:off x="0" y="0"/>
          <a:ext cx="0" cy="0"/>
          <a:chOff x="0" y="0"/>
          <a:chExt cx="0" cy="0"/>
        </a:xfrm>
      </p:grpSpPr>
      <p:cxnSp>
        <p:nvCxnSpPr>
          <p:cNvPr id="388" name="Google Shape;388;p45"/>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389" name="Google Shape;389;p45"/>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390" name="Google Shape;390;p45"/>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Model</a:t>
            </a:r>
            <a:endParaRPr b="1" sz="2000">
              <a:solidFill>
                <a:srgbClr val="FFFF00"/>
              </a:solidFill>
              <a:latin typeface="Roboto"/>
              <a:ea typeface="Roboto"/>
              <a:cs typeface="Roboto"/>
              <a:sym typeface="Roboto"/>
            </a:endParaRPr>
          </a:p>
        </p:txBody>
      </p:sp>
      <p:sp>
        <p:nvSpPr>
          <p:cNvPr id="391" name="Google Shape;391;p45"/>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Logistic Regression</a:t>
            </a:r>
            <a:endParaRPr b="1" sz="2000">
              <a:solidFill>
                <a:srgbClr val="FFFF00"/>
              </a:solidFill>
              <a:latin typeface="Calibri"/>
              <a:ea typeface="Calibri"/>
              <a:cs typeface="Calibri"/>
              <a:sym typeface="Calibri"/>
            </a:endParaRPr>
          </a:p>
        </p:txBody>
      </p:sp>
      <p:sp>
        <p:nvSpPr>
          <p:cNvPr id="392" name="Google Shape;392;p45"/>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393" name="Google Shape;393;p45"/>
          <p:cNvPicPr preferRelativeResize="0"/>
          <p:nvPr/>
        </p:nvPicPr>
        <p:blipFill>
          <a:blip r:embed="rId3">
            <a:alphaModFix/>
          </a:blip>
          <a:stretch>
            <a:fillRect/>
          </a:stretch>
        </p:blipFill>
        <p:spPr>
          <a:xfrm>
            <a:off x="4481475" y="1897399"/>
            <a:ext cx="4464904" cy="2424976"/>
          </a:xfrm>
          <a:prstGeom prst="rect">
            <a:avLst/>
          </a:prstGeom>
          <a:noFill/>
          <a:ln>
            <a:noFill/>
          </a:ln>
        </p:spPr>
      </p:pic>
      <p:pic>
        <p:nvPicPr>
          <p:cNvPr id="394" name="Google Shape;394;p45"/>
          <p:cNvPicPr preferRelativeResize="0"/>
          <p:nvPr/>
        </p:nvPicPr>
        <p:blipFill>
          <a:blip r:embed="rId4">
            <a:alphaModFix/>
          </a:blip>
          <a:stretch>
            <a:fillRect/>
          </a:stretch>
        </p:blipFill>
        <p:spPr>
          <a:xfrm>
            <a:off x="943200" y="2100150"/>
            <a:ext cx="2802575" cy="1043500"/>
          </a:xfrm>
          <a:prstGeom prst="rect">
            <a:avLst/>
          </a:prstGeom>
          <a:noFill/>
          <a:ln>
            <a:noFill/>
          </a:ln>
        </p:spPr>
      </p:pic>
      <p:pic>
        <p:nvPicPr>
          <p:cNvPr id="395" name="Google Shape;395;p45"/>
          <p:cNvPicPr preferRelativeResize="0"/>
          <p:nvPr/>
        </p:nvPicPr>
        <p:blipFill>
          <a:blip r:embed="rId5">
            <a:alphaModFix/>
          </a:blip>
          <a:stretch>
            <a:fillRect/>
          </a:stretch>
        </p:blipFill>
        <p:spPr>
          <a:xfrm>
            <a:off x="943188" y="2994525"/>
            <a:ext cx="3197549" cy="88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9" name="Shape 399"/>
        <p:cNvGrpSpPr/>
        <p:nvPr/>
      </p:nvGrpSpPr>
      <p:grpSpPr>
        <a:xfrm>
          <a:off x="0" y="0"/>
          <a:ext cx="0" cy="0"/>
          <a:chOff x="0" y="0"/>
          <a:chExt cx="0" cy="0"/>
        </a:xfrm>
      </p:grpSpPr>
      <p:cxnSp>
        <p:nvCxnSpPr>
          <p:cNvPr id="400" name="Google Shape;400;p46"/>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01" name="Google Shape;401;p46"/>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02" name="Google Shape;402;p46"/>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2000">
              <a:solidFill>
                <a:srgbClr val="FFFF00"/>
              </a:solidFill>
              <a:latin typeface="Roboto"/>
              <a:ea typeface="Roboto"/>
              <a:cs typeface="Roboto"/>
              <a:sym typeface="Roboto"/>
            </a:endParaRPr>
          </a:p>
        </p:txBody>
      </p:sp>
      <p:sp>
        <p:nvSpPr>
          <p:cNvPr id="403" name="Google Shape;403;p46"/>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Sigmoid Function</a:t>
            </a:r>
            <a:endParaRPr b="1" sz="2000">
              <a:solidFill>
                <a:srgbClr val="FFFF00"/>
              </a:solidFill>
              <a:latin typeface="Calibri"/>
              <a:ea typeface="Calibri"/>
              <a:cs typeface="Calibri"/>
              <a:sym typeface="Calibri"/>
            </a:endParaRPr>
          </a:p>
        </p:txBody>
      </p:sp>
      <p:sp>
        <p:nvSpPr>
          <p:cNvPr id="404" name="Google Shape;404;p46"/>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405" name="Google Shape;405;p46"/>
          <p:cNvPicPr preferRelativeResize="0"/>
          <p:nvPr/>
        </p:nvPicPr>
        <p:blipFill>
          <a:blip r:embed="rId3">
            <a:alphaModFix/>
          </a:blip>
          <a:stretch>
            <a:fillRect/>
          </a:stretch>
        </p:blipFill>
        <p:spPr>
          <a:xfrm>
            <a:off x="4449145" y="1658100"/>
            <a:ext cx="3875696" cy="3398500"/>
          </a:xfrm>
          <a:prstGeom prst="rect">
            <a:avLst/>
          </a:prstGeom>
          <a:noFill/>
          <a:ln>
            <a:noFill/>
          </a:ln>
        </p:spPr>
      </p:pic>
      <p:pic>
        <p:nvPicPr>
          <p:cNvPr id="406" name="Google Shape;406;p46"/>
          <p:cNvPicPr preferRelativeResize="0"/>
          <p:nvPr/>
        </p:nvPicPr>
        <p:blipFill>
          <a:blip r:embed="rId4">
            <a:alphaModFix/>
          </a:blip>
          <a:stretch>
            <a:fillRect/>
          </a:stretch>
        </p:blipFill>
        <p:spPr>
          <a:xfrm>
            <a:off x="582100" y="1779700"/>
            <a:ext cx="2664849" cy="937050"/>
          </a:xfrm>
          <a:prstGeom prst="rect">
            <a:avLst/>
          </a:prstGeom>
          <a:noFill/>
          <a:ln>
            <a:noFill/>
          </a:ln>
        </p:spPr>
      </p:pic>
      <p:pic>
        <p:nvPicPr>
          <p:cNvPr id="407" name="Google Shape;407;p46"/>
          <p:cNvPicPr preferRelativeResize="0"/>
          <p:nvPr/>
        </p:nvPicPr>
        <p:blipFill>
          <a:blip r:embed="rId5">
            <a:alphaModFix/>
          </a:blip>
          <a:stretch>
            <a:fillRect/>
          </a:stretch>
        </p:blipFill>
        <p:spPr>
          <a:xfrm>
            <a:off x="440525" y="2813400"/>
            <a:ext cx="4093521" cy="185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1" name="Shape 411"/>
        <p:cNvGrpSpPr/>
        <p:nvPr/>
      </p:nvGrpSpPr>
      <p:grpSpPr>
        <a:xfrm>
          <a:off x="0" y="0"/>
          <a:ext cx="0" cy="0"/>
          <a:chOff x="0" y="0"/>
          <a:chExt cx="0" cy="0"/>
        </a:xfrm>
      </p:grpSpPr>
      <p:cxnSp>
        <p:nvCxnSpPr>
          <p:cNvPr id="412" name="Google Shape;412;p47"/>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13" name="Google Shape;413;p47"/>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14" name="Google Shape;414;p47"/>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2000">
              <a:solidFill>
                <a:srgbClr val="FFFF00"/>
              </a:solidFill>
              <a:latin typeface="Roboto"/>
              <a:ea typeface="Roboto"/>
              <a:cs typeface="Roboto"/>
              <a:sym typeface="Roboto"/>
            </a:endParaRPr>
          </a:p>
        </p:txBody>
      </p:sp>
      <p:sp>
        <p:nvSpPr>
          <p:cNvPr id="415" name="Google Shape;415;p47"/>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Cost</a:t>
            </a:r>
            <a:r>
              <a:rPr b="1" lang="en" sz="2000">
                <a:solidFill>
                  <a:srgbClr val="FFFF00"/>
                </a:solidFill>
                <a:latin typeface="Calibri"/>
                <a:ea typeface="Calibri"/>
                <a:cs typeface="Calibri"/>
                <a:sym typeface="Calibri"/>
              </a:rPr>
              <a:t> Function</a:t>
            </a:r>
            <a:endParaRPr b="1" sz="2000">
              <a:solidFill>
                <a:srgbClr val="FFFF00"/>
              </a:solidFill>
              <a:latin typeface="Calibri"/>
              <a:ea typeface="Calibri"/>
              <a:cs typeface="Calibri"/>
              <a:sym typeface="Calibri"/>
            </a:endParaRPr>
          </a:p>
        </p:txBody>
      </p:sp>
      <p:sp>
        <p:nvSpPr>
          <p:cNvPr id="416" name="Google Shape;416;p47"/>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417" name="Google Shape;417;p47"/>
          <p:cNvPicPr preferRelativeResize="0"/>
          <p:nvPr/>
        </p:nvPicPr>
        <p:blipFill>
          <a:blip r:embed="rId3">
            <a:alphaModFix/>
          </a:blip>
          <a:stretch>
            <a:fillRect/>
          </a:stretch>
        </p:blipFill>
        <p:spPr>
          <a:xfrm>
            <a:off x="2890375" y="2292500"/>
            <a:ext cx="3813625" cy="2482375"/>
          </a:xfrm>
          <a:prstGeom prst="rect">
            <a:avLst/>
          </a:prstGeom>
          <a:noFill/>
          <a:ln>
            <a:noFill/>
          </a:ln>
        </p:spPr>
      </p:pic>
      <p:pic>
        <p:nvPicPr>
          <p:cNvPr id="418" name="Google Shape;418;p47"/>
          <p:cNvPicPr preferRelativeResize="0"/>
          <p:nvPr/>
        </p:nvPicPr>
        <p:blipFill>
          <a:blip r:embed="rId4">
            <a:alphaModFix/>
          </a:blip>
          <a:stretch>
            <a:fillRect/>
          </a:stretch>
        </p:blipFill>
        <p:spPr>
          <a:xfrm>
            <a:off x="2797275" y="1656225"/>
            <a:ext cx="4234474" cy="63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2" name="Shape 422"/>
        <p:cNvGrpSpPr/>
        <p:nvPr/>
      </p:nvGrpSpPr>
      <p:grpSpPr>
        <a:xfrm>
          <a:off x="0" y="0"/>
          <a:ext cx="0" cy="0"/>
          <a:chOff x="0" y="0"/>
          <a:chExt cx="0" cy="0"/>
        </a:xfrm>
      </p:grpSpPr>
      <p:cxnSp>
        <p:nvCxnSpPr>
          <p:cNvPr id="423" name="Google Shape;423;p48"/>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24" name="Google Shape;424;p48"/>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25" name="Google Shape;425;p48"/>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2000">
              <a:solidFill>
                <a:srgbClr val="FFFF00"/>
              </a:solidFill>
              <a:latin typeface="Roboto"/>
              <a:ea typeface="Roboto"/>
              <a:cs typeface="Roboto"/>
              <a:sym typeface="Roboto"/>
            </a:endParaRPr>
          </a:p>
        </p:txBody>
      </p:sp>
      <p:sp>
        <p:nvSpPr>
          <p:cNvPr id="426" name="Google Shape;426;p48"/>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Minimization </a:t>
            </a:r>
            <a:r>
              <a:rPr b="1" lang="en" sz="2000">
                <a:solidFill>
                  <a:srgbClr val="FFFF00"/>
                </a:solidFill>
                <a:latin typeface="Calibri"/>
                <a:ea typeface="Calibri"/>
                <a:cs typeface="Calibri"/>
                <a:sym typeface="Calibri"/>
              </a:rPr>
              <a:t>Cost Function</a:t>
            </a:r>
            <a:endParaRPr b="1" sz="2000">
              <a:solidFill>
                <a:srgbClr val="FFFF00"/>
              </a:solidFill>
              <a:latin typeface="Calibri"/>
              <a:ea typeface="Calibri"/>
              <a:cs typeface="Calibri"/>
              <a:sym typeface="Calibri"/>
            </a:endParaRPr>
          </a:p>
        </p:txBody>
      </p:sp>
      <p:sp>
        <p:nvSpPr>
          <p:cNvPr id="427" name="Google Shape;427;p48"/>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428" name="Google Shape;428;p48"/>
          <p:cNvPicPr preferRelativeResize="0"/>
          <p:nvPr/>
        </p:nvPicPr>
        <p:blipFill>
          <a:blip r:embed="rId3">
            <a:alphaModFix/>
          </a:blip>
          <a:stretch>
            <a:fillRect/>
          </a:stretch>
        </p:blipFill>
        <p:spPr>
          <a:xfrm>
            <a:off x="1980500" y="2212212"/>
            <a:ext cx="6172100" cy="719075"/>
          </a:xfrm>
          <a:prstGeom prst="rect">
            <a:avLst/>
          </a:prstGeom>
          <a:noFill/>
          <a:ln>
            <a:noFill/>
          </a:ln>
        </p:spPr>
      </p:pic>
      <p:sp>
        <p:nvSpPr>
          <p:cNvPr id="429" name="Google Shape;429;p48"/>
          <p:cNvSpPr txBox="1"/>
          <p:nvPr/>
        </p:nvSpPr>
        <p:spPr>
          <a:xfrm>
            <a:off x="2231125" y="1738475"/>
            <a:ext cx="670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cost for all the training examples given m training examples</a:t>
            </a:r>
            <a:endParaRPr sz="1800">
              <a:latin typeface="Calibri"/>
              <a:ea typeface="Calibri"/>
              <a:cs typeface="Calibri"/>
              <a:sym typeface="Calibri"/>
            </a:endParaRPr>
          </a:p>
        </p:txBody>
      </p:sp>
      <p:pic>
        <p:nvPicPr>
          <p:cNvPr id="430" name="Google Shape;430;p48"/>
          <p:cNvPicPr preferRelativeResize="0"/>
          <p:nvPr/>
        </p:nvPicPr>
        <p:blipFill>
          <a:blip r:embed="rId4">
            <a:alphaModFix/>
          </a:blip>
          <a:stretch>
            <a:fillRect/>
          </a:stretch>
        </p:blipFill>
        <p:spPr>
          <a:xfrm>
            <a:off x="2329908" y="3597425"/>
            <a:ext cx="4484186" cy="1221225"/>
          </a:xfrm>
          <a:prstGeom prst="rect">
            <a:avLst/>
          </a:prstGeom>
          <a:noFill/>
          <a:ln>
            <a:noFill/>
          </a:ln>
        </p:spPr>
      </p:pic>
      <p:sp>
        <p:nvSpPr>
          <p:cNvPr id="431" name="Google Shape;431;p48"/>
          <p:cNvSpPr txBox="1"/>
          <p:nvPr/>
        </p:nvSpPr>
        <p:spPr>
          <a:xfrm>
            <a:off x="2383525" y="3135725"/>
            <a:ext cx="670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Minimizing </a:t>
            </a:r>
            <a:r>
              <a:rPr lang="en" sz="1800">
                <a:latin typeface="Calibri"/>
                <a:ea typeface="Calibri"/>
                <a:cs typeface="Calibri"/>
                <a:sym typeface="Calibri"/>
              </a:rPr>
              <a:t>the</a:t>
            </a:r>
            <a:r>
              <a:rPr lang="en" sz="1800">
                <a:latin typeface="Calibri"/>
                <a:ea typeface="Calibri"/>
                <a:cs typeface="Calibri"/>
                <a:sym typeface="Calibri"/>
              </a:rPr>
              <a:t> cost function using gradient descent:</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cxnSp>
        <p:nvCxnSpPr>
          <p:cNvPr id="436" name="Google Shape;436;p49"/>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37" name="Google Shape;437;p49"/>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38" name="Google Shape;438;p49"/>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9</a:t>
            </a:r>
            <a:endParaRPr b="1" sz="2000">
              <a:solidFill>
                <a:srgbClr val="FFFF00"/>
              </a:solidFill>
              <a:latin typeface="Roboto"/>
              <a:ea typeface="Roboto"/>
              <a:cs typeface="Roboto"/>
              <a:sym typeface="Roboto"/>
            </a:endParaRPr>
          </a:p>
        </p:txBody>
      </p:sp>
      <p:sp>
        <p:nvSpPr>
          <p:cNvPr id="439" name="Google Shape;439;p49"/>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Model Building, Training, &amp; Testing</a:t>
            </a:r>
            <a:endParaRPr b="1" sz="2000">
              <a:solidFill>
                <a:srgbClr val="FFFF00"/>
              </a:solidFill>
              <a:latin typeface="Calibri"/>
              <a:ea typeface="Calibri"/>
              <a:cs typeface="Calibri"/>
              <a:sym typeface="Calibri"/>
            </a:endParaRPr>
          </a:p>
        </p:txBody>
      </p:sp>
      <p:sp>
        <p:nvSpPr>
          <p:cNvPr id="440" name="Google Shape;440;p49"/>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graphicFrame>
        <p:nvGraphicFramePr>
          <p:cNvPr id="441" name="Google Shape;441;p49"/>
          <p:cNvGraphicFramePr/>
          <p:nvPr/>
        </p:nvGraphicFramePr>
        <p:xfrm>
          <a:off x="1462313" y="2067975"/>
          <a:ext cx="3000000" cy="3000000"/>
        </p:xfrm>
        <a:graphic>
          <a:graphicData uri="http://schemas.openxmlformats.org/drawingml/2006/table">
            <a:tbl>
              <a:tblPr>
                <a:noFill/>
                <a:tableStyleId>{6C3098D3-7894-4BEA-BA43-DF2D5C8C6EB5}</a:tableStyleId>
              </a:tblPr>
              <a:tblGrid>
                <a:gridCol w="1111900"/>
                <a:gridCol w="943700"/>
                <a:gridCol w="845850"/>
                <a:gridCol w="802400"/>
                <a:gridCol w="816350"/>
                <a:gridCol w="876300"/>
                <a:gridCol w="1271625"/>
              </a:tblGrid>
              <a:tr h="362650">
                <a:tc gridSpan="6">
                  <a:txBody>
                    <a:bodyPr/>
                    <a:lstStyle/>
                    <a:p>
                      <a:pPr indent="0" lvl="0" marL="0" rtl="0" algn="ctr">
                        <a:lnSpc>
                          <a:spcPct val="100000"/>
                        </a:lnSpc>
                        <a:spcBef>
                          <a:spcPts val="0"/>
                        </a:spcBef>
                        <a:spcAft>
                          <a:spcPts val="0"/>
                        </a:spcAft>
                        <a:buNone/>
                      </a:pPr>
                      <a:r>
                        <a:rPr b="1" lang="en" sz="1500">
                          <a:latin typeface="Calibri"/>
                          <a:ea typeface="Calibri"/>
                          <a:cs typeface="Calibri"/>
                          <a:sym typeface="Calibri"/>
                        </a:rPr>
                        <a:t>From Scratch</a:t>
                      </a:r>
                      <a:endParaRPr b="1" sz="15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hMerge="1"/>
                <a:tc hMerge="1"/>
                <a:tc hMerge="1"/>
                <a:tc hMerge="1"/>
                <a:tc hMerge="1"/>
                <a:tc>
                  <a:txBody>
                    <a:bodyPr/>
                    <a:lstStyle/>
                    <a:p>
                      <a:pPr indent="0" lvl="0" marL="0" rtl="0" algn="ctr">
                        <a:lnSpc>
                          <a:spcPct val="100000"/>
                        </a:lnSpc>
                        <a:spcBef>
                          <a:spcPts val="800"/>
                        </a:spcBef>
                        <a:spcAft>
                          <a:spcPts val="0"/>
                        </a:spcAft>
                        <a:buNone/>
                      </a:pPr>
                      <a:r>
                        <a:rPr b="1" lang="en" sz="1500">
                          <a:latin typeface="Calibri"/>
                          <a:ea typeface="Calibri"/>
                          <a:cs typeface="Calibri"/>
                          <a:sym typeface="Calibri"/>
                        </a:rPr>
                        <a:t>From inbuilt</a:t>
                      </a:r>
                      <a:endParaRPr b="1" sz="15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62650">
                <a:tc>
                  <a:txBody>
                    <a:bodyPr/>
                    <a:lstStyle/>
                    <a:p>
                      <a:pPr indent="0" lvl="0" marL="0" rtl="0" algn="ctr">
                        <a:lnSpc>
                          <a:spcPct val="100000"/>
                        </a:lnSpc>
                        <a:spcBef>
                          <a:spcPts val="0"/>
                        </a:spcBef>
                        <a:spcAft>
                          <a:spcPts val="0"/>
                        </a:spcAft>
                        <a:buNone/>
                      </a:pPr>
                      <a:r>
                        <a:rPr b="1" lang="en">
                          <a:latin typeface="Calibri"/>
                          <a:ea typeface="Calibri"/>
                          <a:cs typeface="Calibri"/>
                          <a:sym typeface="Calibri"/>
                        </a:rPr>
                        <a:t>Itr</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latin typeface="Calibri"/>
                          <a:ea typeface="Calibri"/>
                          <a:cs typeface="Calibri"/>
                          <a:sym typeface="Calibri"/>
                        </a:rPr>
                        <a:t>LR = 0.001</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solidFill>
                            <a:srgbClr val="000000"/>
                          </a:solidFill>
                          <a:latin typeface="Calibri"/>
                          <a:ea typeface="Calibri"/>
                          <a:cs typeface="Calibri"/>
                          <a:sym typeface="Calibri"/>
                        </a:rPr>
                        <a:t>LR = </a:t>
                      </a:r>
                      <a:r>
                        <a:rPr b="1" lang="en">
                          <a:latin typeface="Calibri"/>
                          <a:ea typeface="Calibri"/>
                          <a:cs typeface="Calibri"/>
                          <a:sym typeface="Calibri"/>
                        </a:rPr>
                        <a:t>0.01</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solidFill>
                            <a:srgbClr val="000000"/>
                          </a:solidFill>
                          <a:latin typeface="Calibri"/>
                          <a:ea typeface="Calibri"/>
                          <a:cs typeface="Calibri"/>
                          <a:sym typeface="Calibri"/>
                        </a:rPr>
                        <a:t>LR = </a:t>
                      </a:r>
                      <a:r>
                        <a:rPr b="1" lang="en">
                          <a:latin typeface="Calibri"/>
                          <a:ea typeface="Calibri"/>
                          <a:cs typeface="Calibri"/>
                          <a:sym typeface="Calibri"/>
                        </a:rPr>
                        <a:t>0.1</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solidFill>
                            <a:srgbClr val="000000"/>
                          </a:solidFill>
                          <a:latin typeface="Calibri"/>
                          <a:ea typeface="Calibri"/>
                          <a:cs typeface="Calibri"/>
                          <a:sym typeface="Calibri"/>
                        </a:rPr>
                        <a:t>LR = </a:t>
                      </a:r>
                      <a:r>
                        <a:rPr b="1" lang="en">
                          <a:latin typeface="Calibri"/>
                          <a:ea typeface="Calibri"/>
                          <a:cs typeface="Calibri"/>
                          <a:sym typeface="Calibri"/>
                        </a:rPr>
                        <a:t>0.5</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solidFill>
                            <a:srgbClr val="000000"/>
                          </a:solidFill>
                          <a:latin typeface="Calibri"/>
                          <a:ea typeface="Calibri"/>
                          <a:cs typeface="Calibri"/>
                          <a:sym typeface="Calibri"/>
                        </a:rPr>
                        <a:t>LR = </a:t>
                      </a:r>
                      <a:r>
                        <a:rPr b="1" lang="en">
                          <a:latin typeface="Calibri"/>
                          <a:ea typeface="Calibri"/>
                          <a:cs typeface="Calibri"/>
                          <a:sym typeface="Calibri"/>
                        </a:rPr>
                        <a:t>1</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00000"/>
                        </a:lnSpc>
                        <a:spcBef>
                          <a:spcPts val="800"/>
                        </a:spcBef>
                        <a:spcAft>
                          <a:spcPts val="0"/>
                        </a:spcAft>
                        <a:buNone/>
                      </a:pPr>
                      <a:r>
                        <a:rPr b="1" lang="en">
                          <a:latin typeface="Calibri"/>
                          <a:ea typeface="Calibri"/>
                          <a:cs typeface="Calibri"/>
                          <a:sym typeface="Calibri"/>
                        </a:rPr>
                        <a:t>-</a:t>
                      </a:r>
                      <a:endParaRPr b="1">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362650">
                <a:tc>
                  <a:txBody>
                    <a:bodyPr/>
                    <a:lstStyle/>
                    <a:p>
                      <a:pPr indent="0" lvl="0" marL="0" rtl="0" algn="ctr">
                        <a:lnSpc>
                          <a:spcPct val="100000"/>
                        </a:lnSpc>
                        <a:spcBef>
                          <a:spcPts val="800"/>
                        </a:spcBef>
                        <a:spcAft>
                          <a:spcPts val="0"/>
                        </a:spcAft>
                        <a:buNone/>
                      </a:pPr>
                      <a:r>
                        <a:rPr lang="en" sz="1300">
                          <a:latin typeface="Calibri"/>
                          <a:ea typeface="Calibri"/>
                          <a:cs typeface="Calibri"/>
                          <a:sym typeface="Calibri"/>
                        </a:rPr>
                        <a:t>1500</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67.15%</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59.77%</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59.77%</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60.14%</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solidFill>
                            <a:srgbClr val="000000"/>
                          </a:solidFill>
                          <a:latin typeface="Calibri"/>
                          <a:ea typeface="Calibri"/>
                          <a:cs typeface="Calibri"/>
                          <a:sym typeface="Calibri"/>
                        </a:rPr>
                        <a:t>59.77%</a:t>
                      </a:r>
                      <a:endParaRPr sz="1300">
                        <a:solidFill>
                          <a:srgbClr val="000000"/>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rowSpan="3">
                  <a:txBody>
                    <a:bodyPr/>
                    <a:lstStyle/>
                    <a:p>
                      <a:pPr indent="0" lvl="0" marL="0" rtl="0" algn="ctr">
                        <a:lnSpc>
                          <a:spcPct val="100000"/>
                        </a:lnSpc>
                        <a:spcBef>
                          <a:spcPts val="0"/>
                        </a:spcBef>
                        <a:spcAft>
                          <a:spcPts val="0"/>
                        </a:spcAft>
                        <a:buNone/>
                      </a:pPr>
                      <a:r>
                        <a:t/>
                      </a:r>
                      <a:endParaRPr sz="1300">
                        <a:latin typeface="Calibri"/>
                        <a:ea typeface="Calibri"/>
                        <a:cs typeface="Calibri"/>
                        <a:sym typeface="Calibri"/>
                      </a:endParaRPr>
                    </a:p>
                    <a:p>
                      <a:pPr indent="0" lvl="0" marL="0" rtl="0" algn="ctr">
                        <a:lnSpc>
                          <a:spcPct val="100000"/>
                        </a:lnSpc>
                        <a:spcBef>
                          <a:spcPts val="0"/>
                        </a:spcBef>
                        <a:spcAft>
                          <a:spcPts val="0"/>
                        </a:spcAft>
                        <a:buNone/>
                      </a:pPr>
                      <a:r>
                        <a:rPr lang="en" sz="1300">
                          <a:latin typeface="Calibri"/>
                          <a:ea typeface="Calibri"/>
                          <a:cs typeface="Calibri"/>
                          <a:sym typeface="Calibri"/>
                        </a:rPr>
                        <a:t>69.37%</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2650">
                <a:tc>
                  <a:txBody>
                    <a:bodyPr/>
                    <a:lstStyle/>
                    <a:p>
                      <a:pPr indent="0" lvl="0" marL="0" rtl="0" algn="ctr">
                        <a:lnSpc>
                          <a:spcPct val="100000"/>
                        </a:lnSpc>
                        <a:spcBef>
                          <a:spcPts val="800"/>
                        </a:spcBef>
                        <a:spcAft>
                          <a:spcPts val="0"/>
                        </a:spcAft>
                        <a:buNone/>
                      </a:pPr>
                      <a:r>
                        <a:rPr lang="en" sz="1300">
                          <a:latin typeface="Calibri"/>
                          <a:ea typeface="Calibri"/>
                          <a:cs typeface="Calibri"/>
                          <a:sym typeface="Calibri"/>
                        </a:rPr>
                        <a:t>4000</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67.52%</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63.83%</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63.83%</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latin typeface="Calibri"/>
                          <a:ea typeface="Calibri"/>
                          <a:cs typeface="Calibri"/>
                          <a:sym typeface="Calibri"/>
                        </a:rPr>
                        <a:t>64.20%</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Clr>
                          <a:srgbClr val="000000"/>
                        </a:buClr>
                        <a:buSzPts val="1100"/>
                        <a:buFont typeface="Arial"/>
                        <a:buNone/>
                      </a:pPr>
                      <a:r>
                        <a:rPr lang="en" sz="1300">
                          <a:solidFill>
                            <a:srgbClr val="000000"/>
                          </a:solidFill>
                          <a:latin typeface="Calibri"/>
                          <a:ea typeface="Calibri"/>
                          <a:cs typeface="Calibri"/>
                          <a:sym typeface="Calibri"/>
                        </a:rPr>
                        <a:t>64.20%</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vMerge="1"/>
              </a:tr>
              <a:tr h="362650">
                <a:tc>
                  <a:txBody>
                    <a:bodyPr/>
                    <a:lstStyle/>
                    <a:p>
                      <a:pPr indent="0" lvl="0" marL="0" rtl="0" algn="ctr">
                        <a:lnSpc>
                          <a:spcPct val="100000"/>
                        </a:lnSpc>
                        <a:spcBef>
                          <a:spcPts val="800"/>
                        </a:spcBef>
                        <a:spcAft>
                          <a:spcPts val="0"/>
                        </a:spcAft>
                        <a:buNone/>
                      </a:pPr>
                      <a:r>
                        <a:rPr lang="en" sz="1300">
                          <a:latin typeface="Calibri"/>
                          <a:ea typeface="Calibri"/>
                          <a:cs typeface="Calibri"/>
                          <a:sym typeface="Calibri"/>
                        </a:rPr>
                        <a:t>5000</a:t>
                      </a:r>
                      <a:endParaRPr sz="1300">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300">
                          <a:solidFill>
                            <a:srgbClr val="FFFFFF"/>
                          </a:solidFill>
                          <a:latin typeface="Calibri"/>
                          <a:ea typeface="Calibri"/>
                          <a:cs typeface="Calibri"/>
                          <a:sym typeface="Calibri"/>
                        </a:rPr>
                        <a:t>67.52%</a:t>
                      </a:r>
                      <a:endParaRPr sz="1300">
                        <a:solidFill>
                          <a:srgbClr val="FFFFFF"/>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c>
                  <a:txBody>
                    <a:bodyPr/>
                    <a:lstStyle/>
                    <a:p>
                      <a:pPr indent="0" lvl="0" marL="0" rtl="0" algn="ctr">
                        <a:lnSpc>
                          <a:spcPct val="100000"/>
                        </a:lnSpc>
                        <a:spcBef>
                          <a:spcPts val="0"/>
                        </a:spcBef>
                        <a:spcAft>
                          <a:spcPts val="0"/>
                        </a:spcAft>
                        <a:buNone/>
                      </a:pPr>
                      <a:r>
                        <a:rPr lang="en" sz="1300">
                          <a:solidFill>
                            <a:srgbClr val="FFFFFF"/>
                          </a:solidFill>
                          <a:latin typeface="Calibri"/>
                          <a:ea typeface="Calibri"/>
                          <a:cs typeface="Calibri"/>
                          <a:sym typeface="Calibri"/>
                        </a:rPr>
                        <a:t>64.57%</a:t>
                      </a:r>
                      <a:endParaRPr sz="1300">
                        <a:solidFill>
                          <a:srgbClr val="FFFFFF"/>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c>
                  <a:txBody>
                    <a:bodyPr/>
                    <a:lstStyle/>
                    <a:p>
                      <a:pPr indent="0" lvl="0" marL="0" rtl="0" algn="ctr">
                        <a:lnSpc>
                          <a:spcPct val="100000"/>
                        </a:lnSpc>
                        <a:spcBef>
                          <a:spcPts val="0"/>
                        </a:spcBef>
                        <a:spcAft>
                          <a:spcPts val="0"/>
                        </a:spcAft>
                        <a:buNone/>
                      </a:pPr>
                      <a:r>
                        <a:rPr lang="en" sz="1300">
                          <a:solidFill>
                            <a:srgbClr val="FFFFFF"/>
                          </a:solidFill>
                          <a:latin typeface="Calibri"/>
                          <a:ea typeface="Calibri"/>
                          <a:cs typeface="Calibri"/>
                          <a:sym typeface="Calibri"/>
                        </a:rPr>
                        <a:t>64.57%</a:t>
                      </a:r>
                      <a:endParaRPr sz="1300">
                        <a:solidFill>
                          <a:srgbClr val="FFFFFF"/>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c>
                  <a:txBody>
                    <a:bodyPr/>
                    <a:lstStyle/>
                    <a:p>
                      <a:pPr indent="0" lvl="0" marL="0" rtl="0" algn="ctr">
                        <a:lnSpc>
                          <a:spcPct val="100000"/>
                        </a:lnSpc>
                        <a:spcBef>
                          <a:spcPts val="0"/>
                        </a:spcBef>
                        <a:spcAft>
                          <a:spcPts val="0"/>
                        </a:spcAft>
                        <a:buNone/>
                      </a:pPr>
                      <a:r>
                        <a:rPr lang="en" sz="1300">
                          <a:solidFill>
                            <a:srgbClr val="FFFFFF"/>
                          </a:solidFill>
                          <a:latin typeface="Calibri"/>
                          <a:ea typeface="Calibri"/>
                          <a:cs typeface="Calibri"/>
                          <a:sym typeface="Calibri"/>
                        </a:rPr>
                        <a:t>64.20%</a:t>
                      </a:r>
                      <a:endParaRPr sz="1300">
                        <a:solidFill>
                          <a:srgbClr val="FFFFFF"/>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c>
                  <a:txBody>
                    <a:bodyPr/>
                    <a:lstStyle/>
                    <a:p>
                      <a:pPr indent="0" lvl="0" marL="0" rtl="0" algn="ctr">
                        <a:lnSpc>
                          <a:spcPct val="100000"/>
                        </a:lnSpc>
                        <a:spcBef>
                          <a:spcPts val="0"/>
                        </a:spcBef>
                        <a:spcAft>
                          <a:spcPts val="0"/>
                        </a:spcAft>
                        <a:buNone/>
                      </a:pPr>
                      <a:r>
                        <a:rPr lang="en" sz="1300">
                          <a:solidFill>
                            <a:srgbClr val="FFFFFF"/>
                          </a:solidFill>
                          <a:latin typeface="Calibri"/>
                          <a:ea typeface="Calibri"/>
                          <a:cs typeface="Calibri"/>
                          <a:sym typeface="Calibri"/>
                        </a:rPr>
                        <a:t>63.46</a:t>
                      </a:r>
                      <a:endParaRPr sz="1300">
                        <a:solidFill>
                          <a:srgbClr val="FFFFFF"/>
                        </a:solidFill>
                        <a:latin typeface="Calibri"/>
                        <a:ea typeface="Calibri"/>
                        <a:cs typeface="Calibri"/>
                        <a:sym typeface="Calibri"/>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78D8"/>
                    </a:solidFill>
                  </a:tcPr>
                </a:tc>
                <a:tc v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5" name="Shape 445"/>
        <p:cNvGrpSpPr/>
        <p:nvPr/>
      </p:nvGrpSpPr>
      <p:grpSpPr>
        <a:xfrm>
          <a:off x="0" y="0"/>
          <a:ext cx="0" cy="0"/>
          <a:chOff x="0" y="0"/>
          <a:chExt cx="0" cy="0"/>
        </a:xfrm>
      </p:grpSpPr>
      <p:cxnSp>
        <p:nvCxnSpPr>
          <p:cNvPr id="446" name="Google Shape;446;p50"/>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47" name="Google Shape;447;p50"/>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48" name="Google Shape;448;p50"/>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9</a:t>
            </a:r>
            <a:endParaRPr b="1" sz="2000">
              <a:solidFill>
                <a:srgbClr val="FFFF00"/>
              </a:solidFill>
              <a:latin typeface="Roboto"/>
              <a:ea typeface="Roboto"/>
              <a:cs typeface="Roboto"/>
              <a:sym typeface="Roboto"/>
            </a:endParaRPr>
          </a:p>
        </p:txBody>
      </p:sp>
      <p:sp>
        <p:nvSpPr>
          <p:cNvPr id="449" name="Google Shape;449;p50"/>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Results</a:t>
            </a:r>
            <a:endParaRPr b="1" sz="2000">
              <a:solidFill>
                <a:srgbClr val="FFFF00"/>
              </a:solidFill>
              <a:latin typeface="Calibri"/>
              <a:ea typeface="Calibri"/>
              <a:cs typeface="Calibri"/>
              <a:sym typeface="Calibri"/>
            </a:endParaRPr>
          </a:p>
        </p:txBody>
      </p:sp>
      <p:sp>
        <p:nvSpPr>
          <p:cNvPr id="450" name="Google Shape;450;p50"/>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451" name="Google Shape;451;p50"/>
          <p:cNvSpPr txBox="1"/>
          <p:nvPr/>
        </p:nvSpPr>
        <p:spPr>
          <a:xfrm>
            <a:off x="5062300" y="2109575"/>
            <a:ext cx="3610500" cy="1559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800"/>
              </a:spcBef>
              <a:spcAft>
                <a:spcPts val="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Prediction is done after power play of the both teams(6 overs)</a:t>
            </a:r>
            <a:endParaRPr sz="1800">
              <a:solidFill>
                <a:schemeClr val="dk1"/>
              </a:solidFill>
              <a:highlight>
                <a:schemeClr val="lt1"/>
              </a:highlight>
              <a:latin typeface="Calibri"/>
              <a:ea typeface="Calibri"/>
              <a:cs typeface="Calibri"/>
              <a:sym typeface="Calibri"/>
            </a:endParaRPr>
          </a:p>
          <a:p>
            <a:pPr indent="-342900" lvl="0" marL="457200" rtl="0" algn="l">
              <a:lnSpc>
                <a:spcPct val="90000"/>
              </a:lnSpc>
              <a:spcBef>
                <a:spcPts val="1000"/>
              </a:spcBef>
              <a:spcAft>
                <a:spcPts val="1000"/>
              </a:spcAft>
              <a:buClr>
                <a:schemeClr val="dk1"/>
              </a:buClr>
              <a:buSzPts val="1800"/>
              <a:buFont typeface="Calibri"/>
              <a:buChar char="●"/>
            </a:pPr>
            <a:r>
              <a:rPr lang="en" sz="1800">
                <a:solidFill>
                  <a:schemeClr val="dk1"/>
                </a:solidFill>
                <a:highlight>
                  <a:schemeClr val="lt1"/>
                </a:highlight>
                <a:latin typeface="Calibri"/>
                <a:ea typeface="Calibri"/>
                <a:cs typeface="Calibri"/>
                <a:sym typeface="Calibri"/>
              </a:rPr>
              <a:t>67.52% accuracy (best) has been achieved on 0.001 learning rate for 5000 iterations</a:t>
            </a:r>
            <a:endParaRPr>
              <a:latin typeface="Helvetica Neue Light"/>
              <a:ea typeface="Helvetica Neue Light"/>
              <a:cs typeface="Helvetica Neue Light"/>
              <a:sym typeface="Helvetica Neue Light"/>
            </a:endParaRPr>
          </a:p>
        </p:txBody>
      </p:sp>
      <p:pic>
        <p:nvPicPr>
          <p:cNvPr id="452" name="Google Shape;452;p50"/>
          <p:cNvPicPr preferRelativeResize="0"/>
          <p:nvPr/>
        </p:nvPicPr>
        <p:blipFill>
          <a:blip r:embed="rId3">
            <a:alphaModFix/>
          </a:blip>
          <a:stretch>
            <a:fillRect/>
          </a:stretch>
        </p:blipFill>
        <p:spPr>
          <a:xfrm>
            <a:off x="1374275" y="1738487"/>
            <a:ext cx="2984188" cy="30660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6" name="Shape 456"/>
        <p:cNvGrpSpPr/>
        <p:nvPr/>
      </p:nvGrpSpPr>
      <p:grpSpPr>
        <a:xfrm>
          <a:off x="0" y="0"/>
          <a:ext cx="0" cy="0"/>
          <a:chOff x="0" y="0"/>
          <a:chExt cx="0" cy="0"/>
        </a:xfrm>
      </p:grpSpPr>
      <p:cxnSp>
        <p:nvCxnSpPr>
          <p:cNvPr id="457" name="Google Shape;457;p51"/>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458" name="Google Shape;458;p51"/>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459" name="Google Shape;459;p51"/>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9</a:t>
            </a:r>
            <a:endParaRPr b="1" sz="2000">
              <a:solidFill>
                <a:srgbClr val="FFFF00"/>
              </a:solidFill>
              <a:latin typeface="Roboto"/>
              <a:ea typeface="Roboto"/>
              <a:cs typeface="Roboto"/>
              <a:sym typeface="Roboto"/>
            </a:endParaRPr>
          </a:p>
        </p:txBody>
      </p:sp>
      <p:sp>
        <p:nvSpPr>
          <p:cNvPr id="460" name="Google Shape;460;p51"/>
          <p:cNvSpPr txBox="1"/>
          <p:nvPr>
            <p:ph idx="1" type="body"/>
          </p:nvPr>
        </p:nvSpPr>
        <p:spPr>
          <a:xfrm>
            <a:off x="3376525" y="1067300"/>
            <a:ext cx="4104900" cy="525300"/>
          </a:xfrm>
          <a:prstGeom prst="rect">
            <a:avLst/>
          </a:prstGeom>
          <a:solidFill>
            <a:srgbClr val="980000"/>
          </a:solidFill>
        </p:spPr>
        <p:txBody>
          <a:bodyPr anchorCtr="0" anchor="t" bIns="34275" lIns="68575" spcFirstLastPara="1" rIns="68575" wrap="square" tIns="34275">
            <a:noAutofit/>
          </a:bodyPr>
          <a:lstStyle/>
          <a:p>
            <a:pPr indent="0" lvl="0" marL="0" rtl="0" algn="ctr">
              <a:spcBef>
                <a:spcPts val="800"/>
              </a:spcBef>
              <a:spcAft>
                <a:spcPts val="0"/>
              </a:spcAft>
              <a:buNone/>
            </a:pPr>
            <a:r>
              <a:rPr b="1" lang="en" sz="2000">
                <a:solidFill>
                  <a:srgbClr val="FFFF00"/>
                </a:solidFill>
                <a:latin typeface="Calibri"/>
                <a:ea typeface="Calibri"/>
                <a:cs typeface="Calibri"/>
                <a:sym typeface="Calibri"/>
              </a:rPr>
              <a:t>Results</a:t>
            </a:r>
            <a:endParaRPr b="1" sz="2000">
              <a:solidFill>
                <a:srgbClr val="FFFF00"/>
              </a:solidFill>
              <a:latin typeface="Calibri"/>
              <a:ea typeface="Calibri"/>
              <a:cs typeface="Calibri"/>
              <a:sym typeface="Calibri"/>
            </a:endParaRPr>
          </a:p>
        </p:txBody>
      </p:sp>
      <p:sp>
        <p:nvSpPr>
          <p:cNvPr id="461" name="Google Shape;461;p51"/>
          <p:cNvSpPr txBox="1"/>
          <p:nvPr/>
        </p:nvSpPr>
        <p:spPr>
          <a:xfrm>
            <a:off x="1231700" y="4322375"/>
            <a:ext cx="6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462" name="Google Shape;462;p51"/>
          <p:cNvPicPr preferRelativeResize="0"/>
          <p:nvPr/>
        </p:nvPicPr>
        <p:blipFill>
          <a:blip r:embed="rId3">
            <a:alphaModFix/>
          </a:blip>
          <a:stretch>
            <a:fillRect/>
          </a:stretch>
        </p:blipFill>
        <p:spPr>
          <a:xfrm>
            <a:off x="2840525" y="1592600"/>
            <a:ext cx="3820540" cy="3403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6" name="Shape 466"/>
        <p:cNvGrpSpPr/>
        <p:nvPr/>
      </p:nvGrpSpPr>
      <p:grpSpPr>
        <a:xfrm>
          <a:off x="0" y="0"/>
          <a:ext cx="0" cy="0"/>
          <a:chOff x="0" y="0"/>
          <a:chExt cx="0" cy="0"/>
        </a:xfrm>
      </p:grpSpPr>
      <p:sp>
        <p:nvSpPr>
          <p:cNvPr id="467" name="Google Shape;467;p52"/>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WORK DISTRIBUTION</a:t>
            </a:r>
            <a:endParaRPr>
              <a:solidFill>
                <a:srgbClr val="980000"/>
              </a:solidFill>
              <a:latin typeface="Capriola"/>
              <a:ea typeface="Capriola"/>
              <a:cs typeface="Capriola"/>
              <a:sym typeface="Capriola"/>
            </a:endParaRPr>
          </a:p>
        </p:txBody>
      </p:sp>
      <p:sp>
        <p:nvSpPr>
          <p:cNvPr id="468" name="Google Shape;468;p52"/>
          <p:cNvSpPr txBox="1"/>
          <p:nvPr>
            <p:ph idx="1" type="body"/>
          </p:nvPr>
        </p:nvSpPr>
        <p:spPr>
          <a:xfrm>
            <a:off x="1094125" y="989275"/>
            <a:ext cx="7808400" cy="3263400"/>
          </a:xfrm>
          <a:prstGeom prst="rect">
            <a:avLst/>
          </a:prstGeom>
        </p:spPr>
        <p:txBody>
          <a:bodyPr anchorCtr="0" anchor="t" bIns="34275" lIns="68575" spcFirstLastPara="1" rIns="68575" wrap="square" tIns="34275">
            <a:noAutofit/>
          </a:bodyPr>
          <a:lstStyle/>
          <a:p>
            <a:pPr indent="-342900" lvl="0" marL="457200" rtl="0" algn="l">
              <a:lnSpc>
                <a:spcPct val="80000"/>
              </a:lnSpc>
              <a:spcBef>
                <a:spcPts val="800"/>
              </a:spcBef>
              <a:spcAft>
                <a:spcPts val="0"/>
              </a:spcAft>
              <a:buSzPts val="1800"/>
              <a:buFont typeface="Calibri"/>
              <a:buChar char="●"/>
            </a:pPr>
            <a:r>
              <a:rPr lang="en">
                <a:latin typeface="Calibri"/>
                <a:ea typeface="Calibri"/>
                <a:cs typeface="Calibri"/>
                <a:sym typeface="Calibri"/>
              </a:rPr>
              <a:t>Dataset Gathering (or scrapping)	 				Harsh</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Merging &amp; formation of dataset					Kalki Harsh Vardhan</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Literature review								Khushi Kalki Vardhan</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Conceptualizing dataset &amp; sport 					Vardhan</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Data Cleaning									Kalki</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Data visualization								Kalki,Vardhan</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Exploratory data analysis of selected features  		Kalki,Vardhan,Khushi</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Feature importance (or weight) in terms of Output	Harsh,Kalki</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Feature engineering							Kalki,Harsh</a:t>
            </a:r>
            <a:endParaRPr>
              <a:latin typeface="Calibri"/>
              <a:ea typeface="Calibri"/>
              <a:cs typeface="Calibri"/>
              <a:sym typeface="Calibri"/>
            </a:endParaRPr>
          </a:p>
          <a:p>
            <a:pPr indent="-342900" lvl="0" marL="457200" rtl="0" algn="l">
              <a:lnSpc>
                <a:spcPct val="80000"/>
              </a:lnSpc>
              <a:spcBef>
                <a:spcPts val="1000"/>
              </a:spcBef>
              <a:spcAft>
                <a:spcPts val="0"/>
              </a:spcAft>
              <a:buSzPts val="1800"/>
              <a:buFont typeface="Calibri"/>
              <a:buChar char="●"/>
            </a:pPr>
            <a:r>
              <a:rPr lang="en">
                <a:latin typeface="Calibri"/>
                <a:ea typeface="Calibri"/>
                <a:cs typeface="Calibri"/>
                <a:sym typeface="Calibri"/>
              </a:rPr>
              <a:t>Feature selection &amp; extraction					Kalki,Vardhan,Khushi</a:t>
            </a:r>
            <a:endParaRPr>
              <a:latin typeface="Calibri"/>
              <a:ea typeface="Calibri"/>
              <a:cs typeface="Calibri"/>
              <a:sym typeface="Calibri"/>
            </a:endParaRPr>
          </a:p>
          <a:p>
            <a:pPr indent="-342900" lvl="0" marL="457200" rtl="0" algn="l">
              <a:lnSpc>
                <a:spcPct val="80000"/>
              </a:lnSpc>
              <a:spcBef>
                <a:spcPts val="1000"/>
              </a:spcBef>
              <a:spcAft>
                <a:spcPts val="1000"/>
              </a:spcAft>
              <a:buSzPts val="1800"/>
              <a:buFont typeface="Calibri"/>
              <a:buChar char="●"/>
            </a:pPr>
            <a:r>
              <a:rPr lang="en">
                <a:latin typeface="Calibri"/>
                <a:ea typeface="Calibri"/>
                <a:cs typeface="Calibri"/>
                <a:sym typeface="Calibri"/>
              </a:rPr>
              <a:t>Testing the dataset on various models				Khushi,Harsh</a:t>
            </a:r>
            <a:endParaRPr>
              <a:latin typeface="Calibri"/>
              <a:ea typeface="Calibri"/>
              <a:cs typeface="Calibri"/>
              <a:sym typeface="Calibri"/>
            </a:endParaRPr>
          </a:p>
        </p:txBody>
      </p:sp>
      <p:cxnSp>
        <p:nvCxnSpPr>
          <p:cNvPr id="469" name="Google Shape;469;p52"/>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445727" y="200025"/>
            <a:ext cx="7886700" cy="994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t/>
            </a:r>
            <a:endParaRPr/>
          </a:p>
        </p:txBody>
      </p:sp>
      <p:sp>
        <p:nvSpPr>
          <p:cNvPr id="475" name="Google Shape;475;p53"/>
          <p:cNvSpPr txBox="1"/>
          <p:nvPr>
            <p:ph idx="1" type="body"/>
          </p:nvPr>
        </p:nvSpPr>
        <p:spPr>
          <a:xfrm>
            <a:off x="436820" y="1326713"/>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76" name="Google Shape;476;p5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INTRODUCTION</a:t>
            </a:r>
            <a:endParaRPr>
              <a:solidFill>
                <a:srgbClr val="980000"/>
              </a:solidFill>
              <a:latin typeface="Capriola"/>
              <a:ea typeface="Capriola"/>
              <a:cs typeface="Capriola"/>
              <a:sym typeface="Capriola"/>
            </a:endParaRPr>
          </a:p>
        </p:txBody>
      </p:sp>
      <p:sp>
        <p:nvSpPr>
          <p:cNvPr id="149" name="Google Shape;149;p27"/>
          <p:cNvSpPr txBox="1"/>
          <p:nvPr>
            <p:ph idx="1" type="body"/>
          </p:nvPr>
        </p:nvSpPr>
        <p:spPr>
          <a:xfrm>
            <a:off x="1113250" y="921425"/>
            <a:ext cx="7886700" cy="3942900"/>
          </a:xfrm>
          <a:prstGeom prst="rect">
            <a:avLst/>
          </a:prstGeom>
        </p:spPr>
        <p:txBody>
          <a:bodyPr anchorCtr="0" anchor="t" bIns="34275" lIns="68575" spcFirstLastPara="1" rIns="68575" wrap="square" tIns="34275">
            <a:noAutofit/>
          </a:bodyPr>
          <a:lstStyle/>
          <a:p>
            <a:pPr indent="-342900" lvl="0" marL="1257300" rtl="0" algn="l">
              <a:lnSpc>
                <a:spcPct val="115000"/>
              </a:lnSpc>
              <a:spcBef>
                <a:spcPts val="800"/>
              </a:spcBef>
              <a:spcAft>
                <a:spcPts val="0"/>
              </a:spcAft>
              <a:buSzPts val="1800"/>
              <a:buFont typeface="Calibri"/>
              <a:buAutoNum type="arabicPeriod"/>
            </a:pPr>
            <a:r>
              <a:rPr lang="en">
                <a:latin typeface="Calibri"/>
                <a:ea typeface="Calibri"/>
                <a:cs typeface="Calibri"/>
                <a:sym typeface="Calibri"/>
              </a:rPr>
              <a:t>T20 format is unpredictable.</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Few Answers Lies in Data.</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Data Collection from Web Scraping.</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Clean the Dataset.</a:t>
            </a:r>
            <a:endParaRPr>
              <a:latin typeface="Calibri"/>
              <a:ea typeface="Calibri"/>
              <a:cs typeface="Calibri"/>
              <a:sym typeface="Calibri"/>
            </a:endParaRPr>
          </a:p>
          <a:p>
            <a:pPr indent="-342900" lvl="0" marL="1257300" rtl="0" algn="l">
              <a:lnSpc>
                <a:spcPct val="115000"/>
              </a:lnSpc>
              <a:spcBef>
                <a:spcPts val="1000"/>
              </a:spcBef>
              <a:spcAft>
                <a:spcPts val="0"/>
              </a:spcAft>
              <a:buSzPts val="1800"/>
              <a:buFont typeface="Calibri"/>
              <a:buAutoNum type="arabicPeriod"/>
            </a:pPr>
            <a:r>
              <a:rPr lang="en">
                <a:latin typeface="Calibri"/>
                <a:ea typeface="Calibri"/>
                <a:cs typeface="Calibri"/>
                <a:sym typeface="Calibri"/>
              </a:rPr>
              <a:t>Model application on Dataset.</a:t>
            </a:r>
            <a:endParaRPr>
              <a:latin typeface="Calibri"/>
              <a:ea typeface="Calibri"/>
              <a:cs typeface="Calibri"/>
              <a:sym typeface="Calibri"/>
            </a:endParaRPr>
          </a:p>
          <a:p>
            <a:pPr indent="0" lvl="0" marL="914400" rtl="0" algn="l">
              <a:lnSpc>
                <a:spcPct val="115000"/>
              </a:lnSpc>
              <a:spcBef>
                <a:spcPts val="1000"/>
              </a:spcBef>
              <a:spcAft>
                <a:spcPts val="0"/>
              </a:spcAft>
              <a:buNone/>
            </a:pPr>
            <a:r>
              <a:t/>
            </a:r>
            <a:endParaRPr>
              <a:latin typeface="Calibri"/>
              <a:ea typeface="Calibri"/>
              <a:cs typeface="Calibri"/>
              <a:sym typeface="Calibri"/>
            </a:endParaRPr>
          </a:p>
        </p:txBody>
      </p:sp>
      <p:cxnSp>
        <p:nvCxnSpPr>
          <p:cNvPr id="150" name="Google Shape;150;p27"/>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pic>
        <p:nvPicPr>
          <p:cNvPr id="151" name="Google Shape;151;p27"/>
          <p:cNvPicPr preferRelativeResize="0"/>
          <p:nvPr/>
        </p:nvPicPr>
        <p:blipFill>
          <a:blip r:embed="rId3">
            <a:alphaModFix/>
          </a:blip>
          <a:stretch>
            <a:fillRect/>
          </a:stretch>
        </p:blipFill>
        <p:spPr>
          <a:xfrm>
            <a:off x="0" y="86933"/>
            <a:ext cx="9143999" cy="44152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sp>
        <p:nvSpPr>
          <p:cNvPr id="481" name="Google Shape;481;p54"/>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REFERENCES</a:t>
            </a:r>
            <a:endParaRPr>
              <a:solidFill>
                <a:srgbClr val="980000"/>
              </a:solidFill>
              <a:latin typeface="Capriola"/>
              <a:ea typeface="Capriola"/>
              <a:cs typeface="Capriola"/>
              <a:sym typeface="Capriola"/>
            </a:endParaRPr>
          </a:p>
        </p:txBody>
      </p:sp>
      <p:sp>
        <p:nvSpPr>
          <p:cNvPr id="482" name="Google Shape;482;p54"/>
          <p:cNvSpPr txBox="1"/>
          <p:nvPr>
            <p:ph idx="1" type="body"/>
          </p:nvPr>
        </p:nvSpPr>
        <p:spPr>
          <a:xfrm>
            <a:off x="436820" y="1326713"/>
            <a:ext cx="7886700" cy="3263400"/>
          </a:xfrm>
          <a:prstGeom prst="rect">
            <a:avLst/>
          </a:prstGeom>
        </p:spPr>
        <p:txBody>
          <a:bodyPr anchorCtr="0" anchor="ctr" bIns="34275" lIns="68575" spcFirstLastPara="1" rIns="68575" wrap="square" tIns="34275">
            <a:noAutofit/>
          </a:bodyPr>
          <a:lstStyle/>
          <a:p>
            <a:pPr indent="-323850" lvl="0" marL="1485900" rtl="0" algn="l">
              <a:lnSpc>
                <a:spcPct val="115000"/>
              </a:lnSpc>
              <a:spcBef>
                <a:spcPts val="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3">
                  <a:extLst>
                    <a:ext uri="{A12FA001-AC4F-418D-AE19-62706E023703}">
                      <ahyp:hlinkClr val="tx"/>
                    </a:ext>
                  </a:extLst>
                </a:hlinkClick>
              </a:rPr>
              <a:t>Predictive Analysis of an IPL Match</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4">
                  <a:extLst>
                    <a:ext uri="{A12FA001-AC4F-418D-AE19-62706E023703}">
                      <ahyp:hlinkClr val="tx"/>
                    </a:ext>
                  </a:extLst>
                </a:hlinkClick>
              </a:rPr>
              <a:t>Predicting outcome of IPL match based on variables</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5">
                  <a:extLst>
                    <a:ext uri="{A12FA001-AC4F-418D-AE19-62706E023703}">
                      <ahyp:hlinkClr val="tx"/>
                    </a:ext>
                  </a:extLst>
                </a:hlinkClick>
              </a:rPr>
              <a:t>IPL Match Prediction based on Powerplay using Machine Learning</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6">
                  <a:extLst>
                    <a:ext uri="{A12FA001-AC4F-418D-AE19-62706E023703}">
                      <ahyp:hlinkClr val="tx"/>
                    </a:ext>
                  </a:extLst>
                </a:hlinkClick>
              </a:rPr>
              <a:t>Predicting Outcome of IPL Matches Using ML</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7">
                  <a:extLst>
                    <a:ext uri="{A12FA001-AC4F-418D-AE19-62706E023703}">
                      <ahyp:hlinkClr val="tx"/>
                    </a:ext>
                  </a:extLst>
                </a:hlinkClick>
              </a:rPr>
              <a:t>https://medium.com/@rgotesman1/learning-machine-learning-part-3-logistic-regression-94db47a94ea3</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0"/>
              </a:spcAft>
              <a:buClr>
                <a:srgbClr val="0000FF"/>
              </a:buClr>
              <a:buSzPts val="1500"/>
              <a:buFont typeface="Calibri"/>
              <a:buAutoNum type="arabicPeriod"/>
            </a:pPr>
            <a:r>
              <a:rPr lang="en" sz="1500" u="sng">
                <a:solidFill>
                  <a:srgbClr val="0000FF"/>
                </a:solidFill>
                <a:latin typeface="Calibri"/>
                <a:ea typeface="Calibri"/>
                <a:cs typeface="Calibri"/>
                <a:sym typeface="Calibri"/>
                <a:hlinkClick r:id="rId8">
                  <a:extLst>
                    <a:ext uri="{A12FA001-AC4F-418D-AE19-62706E023703}">
                      <ahyp:hlinkClr val="tx"/>
                    </a:ext>
                  </a:extLst>
                </a:hlinkClick>
              </a:rPr>
              <a:t>https://www.ritchieng.com/logistic-regression/</a:t>
            </a:r>
            <a:endParaRPr sz="1500">
              <a:solidFill>
                <a:srgbClr val="0000FF"/>
              </a:solidFill>
              <a:latin typeface="Calibri"/>
              <a:ea typeface="Calibri"/>
              <a:cs typeface="Calibri"/>
              <a:sym typeface="Calibri"/>
            </a:endParaRPr>
          </a:p>
          <a:p>
            <a:pPr indent="-323850" lvl="0" marL="1485900" rtl="0" algn="l">
              <a:lnSpc>
                <a:spcPct val="115000"/>
              </a:lnSpc>
              <a:spcBef>
                <a:spcPts val="1000"/>
              </a:spcBef>
              <a:spcAft>
                <a:spcPts val="1000"/>
              </a:spcAft>
              <a:buClr>
                <a:srgbClr val="0000FF"/>
              </a:buClr>
              <a:buSzPts val="1500"/>
              <a:buFont typeface="Calibri"/>
              <a:buAutoNum type="arabicPeriod"/>
            </a:pPr>
            <a:r>
              <a:rPr lang="en" sz="1500" u="sng">
                <a:solidFill>
                  <a:srgbClr val="0000FF"/>
                </a:solidFill>
                <a:latin typeface="Calibri"/>
                <a:ea typeface="Calibri"/>
                <a:cs typeface="Calibri"/>
                <a:sym typeface="Calibri"/>
              </a:rPr>
              <a:t>https://towardsdatascience.com/understanding-logistic-regression-using-a-simple-example-163de52ea900</a:t>
            </a:r>
            <a:endParaRPr sz="1500" u="sng">
              <a:solidFill>
                <a:srgbClr val="0000FF"/>
              </a:solidFill>
              <a:latin typeface="Calibri"/>
              <a:ea typeface="Calibri"/>
              <a:cs typeface="Calibri"/>
              <a:sym typeface="Calibri"/>
            </a:endParaRPr>
          </a:p>
        </p:txBody>
      </p:sp>
      <p:cxnSp>
        <p:nvCxnSpPr>
          <p:cNvPr id="483" name="Google Shape;483;p54"/>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7" name="Shape 487"/>
        <p:cNvGrpSpPr/>
        <p:nvPr/>
      </p:nvGrpSpPr>
      <p:grpSpPr>
        <a:xfrm>
          <a:off x="0" y="0"/>
          <a:ext cx="0" cy="0"/>
          <a:chOff x="0" y="0"/>
          <a:chExt cx="0" cy="0"/>
        </a:xfrm>
      </p:grpSpPr>
      <p:sp>
        <p:nvSpPr>
          <p:cNvPr id="488" name="Google Shape;488;p55"/>
          <p:cNvSpPr txBox="1"/>
          <p:nvPr>
            <p:ph type="title"/>
          </p:nvPr>
        </p:nvSpPr>
        <p:spPr>
          <a:xfrm>
            <a:off x="445725" y="941575"/>
            <a:ext cx="7886700" cy="1307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solidFill>
                  <a:schemeClr val="dk2"/>
                </a:solidFill>
              </a:rPr>
              <a:t>THANK YOU!</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PROBLEM STATEMENT</a:t>
            </a:r>
            <a:endParaRPr>
              <a:solidFill>
                <a:srgbClr val="980000"/>
              </a:solidFill>
              <a:latin typeface="Capriola"/>
              <a:ea typeface="Capriola"/>
              <a:cs typeface="Capriola"/>
              <a:sym typeface="Capriola"/>
            </a:endParaRPr>
          </a:p>
        </p:txBody>
      </p:sp>
      <p:sp>
        <p:nvSpPr>
          <p:cNvPr id="157" name="Google Shape;157;p28"/>
          <p:cNvSpPr txBox="1"/>
          <p:nvPr>
            <p:ph idx="1" type="body"/>
          </p:nvPr>
        </p:nvSpPr>
        <p:spPr>
          <a:xfrm>
            <a:off x="491550" y="1194200"/>
            <a:ext cx="8160900" cy="3399000"/>
          </a:xfrm>
          <a:prstGeom prst="rect">
            <a:avLst/>
          </a:prstGeom>
        </p:spPr>
        <p:txBody>
          <a:bodyPr anchorCtr="0" anchor="t" bIns="34275" lIns="68575" spcFirstLastPara="1" rIns="68575" wrap="square" tIns="34275">
            <a:noAutofit/>
          </a:bodyPr>
          <a:lstStyle/>
          <a:p>
            <a:pPr indent="0" lvl="0" marL="457200" rtl="0" algn="l">
              <a:lnSpc>
                <a:spcPct val="115000"/>
              </a:lnSpc>
              <a:spcBef>
                <a:spcPts val="800"/>
              </a:spcBef>
              <a:spcAft>
                <a:spcPts val="1000"/>
              </a:spcAft>
              <a:buNone/>
            </a:pPr>
            <a:r>
              <a:rPr lang="en">
                <a:latin typeface="Calibri"/>
                <a:ea typeface="Calibri"/>
                <a:cs typeface="Calibri"/>
                <a:sym typeface="Calibri"/>
              </a:rPr>
              <a:t>Prediction of the winner of the IPL match based on the features like home-ground advantage, team-points, toss winner, pitch type, powerplay performance, etc.</a:t>
            </a:r>
            <a:endParaRPr>
              <a:latin typeface="Calibri"/>
              <a:ea typeface="Calibri"/>
              <a:cs typeface="Calibri"/>
              <a:sym typeface="Calibri"/>
            </a:endParaRPr>
          </a:p>
        </p:txBody>
      </p:sp>
      <p:cxnSp>
        <p:nvCxnSpPr>
          <p:cNvPr id="158" name="Google Shape;158;p28"/>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29"/>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EXISTING BODY OF WORK</a:t>
            </a:r>
            <a:endParaRPr>
              <a:solidFill>
                <a:srgbClr val="980000"/>
              </a:solidFill>
              <a:latin typeface="Capriola"/>
              <a:ea typeface="Capriola"/>
              <a:cs typeface="Capriola"/>
              <a:sym typeface="Capriola"/>
            </a:endParaRPr>
          </a:p>
        </p:txBody>
      </p:sp>
      <p:sp>
        <p:nvSpPr>
          <p:cNvPr id="164" name="Google Shape;164;p29"/>
          <p:cNvSpPr txBox="1"/>
          <p:nvPr>
            <p:ph idx="1" type="body"/>
          </p:nvPr>
        </p:nvSpPr>
        <p:spPr>
          <a:xfrm>
            <a:off x="302550" y="969625"/>
            <a:ext cx="8470800" cy="2075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00"/>
                </a:solidFill>
                <a:highlight>
                  <a:srgbClr val="FFFFFF"/>
                </a:highlight>
                <a:latin typeface="Calibri"/>
                <a:ea typeface="Calibri"/>
                <a:cs typeface="Calibri"/>
                <a:sym typeface="Calibri"/>
              </a:rPr>
              <a:t>To solve the problem statement,</a:t>
            </a:r>
            <a:endParaRPr>
              <a:solidFill>
                <a:srgbClr val="000000"/>
              </a:solidFill>
              <a:highlight>
                <a:srgbClr val="FFFFFF"/>
              </a:highlight>
              <a:latin typeface="Calibri"/>
              <a:ea typeface="Calibri"/>
              <a:cs typeface="Calibri"/>
              <a:sym typeface="Calibri"/>
            </a:endParaRPr>
          </a:p>
          <a:p>
            <a:pPr indent="-342900" lvl="0" marL="457200" rtl="0" algn="l">
              <a:spcBef>
                <a:spcPts val="8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Analysis the impact the features on the output variable </a:t>
            </a:r>
            <a:r>
              <a:rPr b="1" lang="en">
                <a:solidFill>
                  <a:srgbClr val="000000"/>
                </a:solidFill>
                <a:highlight>
                  <a:srgbClr val="FFFFFF"/>
                </a:highlight>
                <a:latin typeface="Calibri"/>
                <a:ea typeface="Calibri"/>
                <a:cs typeface="Calibri"/>
                <a:sym typeface="Calibri"/>
              </a:rPr>
              <a:t>winner</a:t>
            </a:r>
            <a:r>
              <a:rPr lang="en">
                <a:solidFill>
                  <a:srgbClr val="000000"/>
                </a:solidFill>
                <a:highlight>
                  <a:srgbClr val="FFFFFF"/>
                </a:highlight>
                <a:latin typeface="Calibri"/>
                <a:ea typeface="Calibri"/>
                <a:cs typeface="Calibri"/>
                <a:sym typeface="Calibri"/>
              </a:rPr>
              <a:t> </a:t>
            </a:r>
            <a:r>
              <a:rPr lang="en" u="sng">
                <a:solidFill>
                  <a:schemeClr val="hlink"/>
                </a:solidFill>
                <a:highlight>
                  <a:srgbClr val="FFFFFF"/>
                </a:highlight>
                <a:latin typeface="Calibri"/>
                <a:ea typeface="Calibri"/>
                <a:cs typeface="Calibri"/>
                <a:sym typeface="Calibri"/>
                <a:hlinkClick r:id="rId3"/>
              </a:rPr>
              <a:t>[1]</a:t>
            </a:r>
            <a:r>
              <a:rPr lang="en">
                <a:solidFill>
                  <a:srgbClr val="000000"/>
                </a:solidFill>
                <a:highlight>
                  <a:srgbClr val="FFFFFF"/>
                </a:highlight>
                <a:latin typeface="Calibri"/>
                <a:ea typeface="Calibri"/>
                <a:cs typeface="Calibri"/>
                <a:sym typeface="Calibri"/>
              </a:rPr>
              <a:t>.</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Used basic five features like team1, team2, toss_winner, venue where</a:t>
            </a:r>
            <a:r>
              <a:rPr lang="en">
                <a:solidFill>
                  <a:srgbClr val="000000"/>
                </a:solidFill>
                <a:highlight>
                  <a:srgbClr val="FFFFFF"/>
                </a:highlight>
                <a:latin typeface="Calibri"/>
                <a:ea typeface="Calibri"/>
                <a:cs typeface="Calibri"/>
                <a:sym typeface="Calibri"/>
              </a:rPr>
              <a:t> SVM resulted highest accuracy upto only 66.23%. </a:t>
            </a:r>
            <a:r>
              <a:rPr lang="en" u="sng">
                <a:solidFill>
                  <a:schemeClr val="hlink"/>
                </a:solidFill>
                <a:highlight>
                  <a:srgbClr val="FFFFFF"/>
                </a:highlight>
                <a:latin typeface="Calibri"/>
                <a:ea typeface="Calibri"/>
                <a:cs typeface="Calibri"/>
                <a:sym typeface="Calibri"/>
                <a:hlinkClick r:id="rId4"/>
              </a:rPr>
              <a:t>[2]</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100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Used dataset of all the IPL matches starting from 2008 to 2020 with an additional feature of powerplay performance of both the teams. </a:t>
            </a:r>
            <a:r>
              <a:rPr lang="en" u="sng">
                <a:solidFill>
                  <a:schemeClr val="hlink"/>
                </a:solidFill>
                <a:highlight>
                  <a:srgbClr val="FFFFFF"/>
                </a:highlight>
                <a:latin typeface="Calibri"/>
                <a:ea typeface="Calibri"/>
                <a:cs typeface="Calibri"/>
                <a:sym typeface="Calibri"/>
                <a:hlinkClick r:id="rId5"/>
              </a:rPr>
              <a:t>[3]</a:t>
            </a:r>
            <a:endParaRPr sz="2300">
              <a:solidFill>
                <a:srgbClr val="000000"/>
              </a:solidFill>
              <a:highlight>
                <a:srgbClr val="FFFFFF"/>
              </a:highlight>
              <a:latin typeface="Calibri"/>
              <a:ea typeface="Calibri"/>
              <a:cs typeface="Calibri"/>
              <a:sym typeface="Calibri"/>
            </a:endParaRPr>
          </a:p>
        </p:txBody>
      </p:sp>
      <p:cxnSp>
        <p:nvCxnSpPr>
          <p:cNvPr id="165" name="Google Shape;165;p29"/>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graphicFrame>
        <p:nvGraphicFramePr>
          <p:cNvPr id="166" name="Google Shape;166;p29"/>
          <p:cNvGraphicFramePr/>
          <p:nvPr/>
        </p:nvGraphicFramePr>
        <p:xfrm>
          <a:off x="568888" y="3044975"/>
          <a:ext cx="3000000" cy="3000000"/>
        </p:xfrm>
        <a:graphic>
          <a:graphicData uri="http://schemas.openxmlformats.org/drawingml/2006/table">
            <a:tbl>
              <a:tblPr>
                <a:noFill/>
                <a:tableStyleId>{6C3098D3-7894-4BEA-BA43-DF2D5C8C6EB5}</a:tableStyleId>
              </a:tblPr>
              <a:tblGrid>
                <a:gridCol w="545900"/>
                <a:gridCol w="1082275"/>
                <a:gridCol w="1384800"/>
                <a:gridCol w="1646100"/>
                <a:gridCol w="1302300"/>
                <a:gridCol w="765925"/>
                <a:gridCol w="1416450"/>
              </a:tblGrid>
              <a:tr h="585450">
                <a:tc>
                  <a:txBody>
                    <a:bodyPr/>
                    <a:lstStyle/>
                    <a:p>
                      <a:pPr indent="0" lvl="0" marL="0" rtl="0" algn="l">
                        <a:spcBef>
                          <a:spcPts val="0"/>
                        </a:spcBef>
                        <a:spcAft>
                          <a:spcPts val="0"/>
                        </a:spcAft>
                        <a:buNone/>
                      </a:pPr>
                      <a:r>
                        <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latin typeface="Calibri"/>
                          <a:ea typeface="Calibri"/>
                          <a:cs typeface="Calibri"/>
                          <a:sym typeface="Calibri"/>
                        </a:rPr>
                        <a:t>Logistic Regression</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latin typeface="Calibri"/>
                          <a:ea typeface="Calibri"/>
                          <a:cs typeface="Calibri"/>
                          <a:sym typeface="Calibri"/>
                        </a:rPr>
                        <a:t>Random Forest Classifier</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latin typeface="Calibri"/>
                          <a:ea typeface="Calibri"/>
                          <a:cs typeface="Calibri"/>
                          <a:sym typeface="Calibri"/>
                        </a:rPr>
                        <a:t>Gradient Boosting Classifier</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uFill>
                            <a:noFill/>
                          </a:uFill>
                          <a:latin typeface="Calibri"/>
                          <a:ea typeface="Calibri"/>
                          <a:cs typeface="Calibri"/>
                          <a:sym typeface="Calibri"/>
                          <a:hlinkClick r:id="rId6"/>
                        </a:rPr>
                        <a:t>Decision Tree Classifier</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uFill>
                            <a:noFill/>
                          </a:uFill>
                          <a:latin typeface="Calibri"/>
                          <a:ea typeface="Calibri"/>
                          <a:cs typeface="Calibri"/>
                          <a:sym typeface="Calibri"/>
                          <a:hlinkClick r:id="rId7"/>
                        </a:rPr>
                        <a:t>SVM</a:t>
                      </a:r>
                      <a:r>
                        <a:rPr b="1" lang="en" sz="1500">
                          <a:latin typeface="Calibri"/>
                          <a:ea typeface="Calibri"/>
                          <a:cs typeface="Calibri"/>
                          <a:sym typeface="Calibri"/>
                        </a:rPr>
                        <a:t> </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90000"/>
                        </a:lnSpc>
                        <a:spcBef>
                          <a:spcPts val="800"/>
                        </a:spcBef>
                        <a:spcAft>
                          <a:spcPts val="0"/>
                        </a:spcAft>
                        <a:buNone/>
                      </a:pPr>
                      <a:r>
                        <a:rPr b="1" lang="en" sz="1500">
                          <a:latin typeface="Calibri"/>
                          <a:ea typeface="Calibri"/>
                          <a:cs typeface="Calibri"/>
                          <a:sym typeface="Calibri"/>
                        </a:rPr>
                        <a:t>XGBoost Classifier</a:t>
                      </a:r>
                      <a:endParaRPr b="1"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407650">
                <a:tc>
                  <a:txBody>
                    <a:bodyPr/>
                    <a:lstStyle/>
                    <a:p>
                      <a:pPr indent="0" lvl="0" marL="0" rtl="0" algn="l">
                        <a:lnSpc>
                          <a:spcPct val="90000"/>
                        </a:lnSpc>
                        <a:spcBef>
                          <a:spcPts val="800"/>
                        </a:spcBef>
                        <a:spcAft>
                          <a:spcPts val="0"/>
                        </a:spcAft>
                        <a:buNone/>
                      </a:pPr>
                      <a:r>
                        <a:rPr lang="en" sz="1500">
                          <a:uFill>
                            <a:noFill/>
                          </a:uFill>
                          <a:latin typeface="Calibri"/>
                          <a:ea typeface="Calibri"/>
                          <a:cs typeface="Calibri"/>
                          <a:sym typeface="Calibri"/>
                          <a:hlinkClick r:id="rId8"/>
                        </a:rPr>
                        <a:t>[2]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61.59%</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55.63%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62.25%</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66.23%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 sz="1500">
                          <a:latin typeface="Calibri"/>
                          <a:ea typeface="Calibri"/>
                          <a:cs typeface="Calibri"/>
                          <a:sym typeface="Calibri"/>
                        </a:rPr>
                        <a:t>-</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7650">
                <a:tc>
                  <a:txBody>
                    <a:bodyPr/>
                    <a:lstStyle/>
                    <a:p>
                      <a:pPr indent="0" lvl="0" marL="0" rtl="0" algn="l">
                        <a:lnSpc>
                          <a:spcPct val="90000"/>
                        </a:lnSpc>
                        <a:spcBef>
                          <a:spcPts val="800"/>
                        </a:spcBef>
                        <a:spcAft>
                          <a:spcPts val="0"/>
                        </a:spcAft>
                        <a:buNone/>
                      </a:pPr>
                      <a:r>
                        <a:rPr lang="en" sz="1500">
                          <a:uFill>
                            <a:noFill/>
                          </a:uFill>
                          <a:latin typeface="Calibri"/>
                          <a:ea typeface="Calibri"/>
                          <a:cs typeface="Calibri"/>
                          <a:sym typeface="Calibri"/>
                          <a:hlinkClick r:id="rId9"/>
                        </a:rPr>
                        <a:t>[3]</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70.5%</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64%</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72%</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74.18%</a:t>
                      </a:r>
                      <a:endParaRPr sz="1500">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30"/>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EXISTING BODY OF WORK</a:t>
            </a:r>
            <a:endParaRPr>
              <a:solidFill>
                <a:srgbClr val="980000"/>
              </a:solidFill>
              <a:latin typeface="Capriola"/>
              <a:ea typeface="Capriola"/>
              <a:cs typeface="Capriola"/>
              <a:sym typeface="Capriola"/>
            </a:endParaRPr>
          </a:p>
        </p:txBody>
      </p:sp>
      <p:sp>
        <p:nvSpPr>
          <p:cNvPr id="172" name="Google Shape;172;p30"/>
          <p:cNvSpPr txBox="1"/>
          <p:nvPr>
            <p:ph idx="1" type="body"/>
          </p:nvPr>
        </p:nvSpPr>
        <p:spPr>
          <a:xfrm>
            <a:off x="1127725" y="1326725"/>
            <a:ext cx="7195800" cy="2812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A Datasets is modelled based on performance of player on the field. </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A multivariate regression based solution is suggested to calculate point of each player and then for whole team.</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Explanation</a:t>
            </a:r>
            <a:r>
              <a:rPr lang="en">
                <a:solidFill>
                  <a:srgbClr val="000000"/>
                </a:solidFill>
                <a:highlight>
                  <a:srgbClr val="FFFFFF"/>
                </a:highlight>
                <a:latin typeface="Calibri"/>
                <a:ea typeface="Calibri"/>
                <a:cs typeface="Calibri"/>
                <a:sym typeface="Calibri"/>
              </a:rPr>
              <a:t> of Sigmoid Function, Cost function, Gradient </a:t>
            </a:r>
            <a:r>
              <a:rPr lang="en">
                <a:solidFill>
                  <a:srgbClr val="000000"/>
                </a:solidFill>
                <a:highlight>
                  <a:srgbClr val="FFFFFF"/>
                </a:highlight>
                <a:latin typeface="Calibri"/>
                <a:ea typeface="Calibri"/>
                <a:cs typeface="Calibri"/>
                <a:sym typeface="Calibri"/>
              </a:rPr>
              <a:t>Descent</a:t>
            </a:r>
            <a:r>
              <a:rPr lang="en">
                <a:solidFill>
                  <a:srgbClr val="000000"/>
                </a:solidFill>
                <a:highlight>
                  <a:srgbClr val="FFFFFF"/>
                </a:highlight>
                <a:latin typeface="Calibri"/>
                <a:ea typeface="Calibri"/>
                <a:cs typeface="Calibri"/>
                <a:sym typeface="Calibri"/>
              </a:rPr>
              <a:t> Function from [</a:t>
            </a:r>
            <a:r>
              <a:rPr lang="en" u="sng">
                <a:solidFill>
                  <a:schemeClr val="hlink"/>
                </a:solidFill>
                <a:highlight>
                  <a:srgbClr val="FFFFFF"/>
                </a:highlight>
                <a:latin typeface="Calibri"/>
                <a:ea typeface="Calibri"/>
                <a:cs typeface="Calibri"/>
                <a:sym typeface="Calibri"/>
                <a:hlinkClick r:id="rId3"/>
              </a:rPr>
              <a:t>5</a:t>
            </a:r>
            <a:r>
              <a:rPr lang="en">
                <a:solidFill>
                  <a:srgbClr val="000000"/>
                </a:solidFill>
                <a:highlight>
                  <a:srgbClr val="FFFFFF"/>
                </a:highlight>
                <a:latin typeface="Calibri"/>
                <a:ea typeface="Calibri"/>
                <a:cs typeface="Calibri"/>
                <a:sym typeface="Calibri"/>
              </a:rPr>
              <a:t>].</a:t>
            </a:r>
            <a:endParaRPr>
              <a:solidFill>
                <a:srgbClr val="000000"/>
              </a:solidFill>
              <a:highlight>
                <a:srgbClr val="FFFFFF"/>
              </a:highlight>
              <a:latin typeface="Calibri"/>
              <a:ea typeface="Calibri"/>
              <a:cs typeface="Calibri"/>
              <a:sym typeface="Calibri"/>
            </a:endParaRPr>
          </a:p>
          <a:p>
            <a:pPr indent="-342900" lvl="0" marL="457200" rtl="0" algn="l">
              <a:spcBef>
                <a:spcPts val="1000"/>
              </a:spcBef>
              <a:spcAft>
                <a:spcPts val="0"/>
              </a:spcAft>
              <a:buClr>
                <a:srgbClr val="000000"/>
              </a:buClr>
              <a:buSzPts val="1800"/>
              <a:buFont typeface="Calibri"/>
              <a:buChar char="●"/>
            </a:pPr>
            <a:r>
              <a:rPr lang="en">
                <a:solidFill>
                  <a:srgbClr val="000000"/>
                </a:solidFill>
                <a:highlight>
                  <a:srgbClr val="FFFFFF"/>
                </a:highlight>
                <a:latin typeface="Calibri"/>
                <a:ea typeface="Calibri"/>
                <a:cs typeface="Calibri"/>
                <a:sym typeface="Calibri"/>
              </a:rPr>
              <a:t>Logistic Regression Hypothesis, Cost function and Advance </a:t>
            </a:r>
            <a:r>
              <a:rPr lang="en">
                <a:solidFill>
                  <a:srgbClr val="000000"/>
                </a:solidFill>
                <a:highlight>
                  <a:srgbClr val="FFFFFF"/>
                </a:highlight>
                <a:latin typeface="Calibri"/>
                <a:ea typeface="Calibri"/>
                <a:cs typeface="Calibri"/>
                <a:sym typeface="Calibri"/>
              </a:rPr>
              <a:t>optimization</a:t>
            </a:r>
            <a:r>
              <a:rPr lang="en">
                <a:solidFill>
                  <a:srgbClr val="000000"/>
                </a:solidFill>
                <a:highlight>
                  <a:srgbClr val="FFFFFF"/>
                </a:highlight>
                <a:latin typeface="Calibri"/>
                <a:ea typeface="Calibri"/>
                <a:cs typeface="Calibri"/>
                <a:sym typeface="Calibri"/>
              </a:rPr>
              <a:t> method explained[</a:t>
            </a:r>
            <a:r>
              <a:rPr lang="en" u="sng">
                <a:solidFill>
                  <a:schemeClr val="hlink"/>
                </a:solidFill>
                <a:highlight>
                  <a:srgbClr val="FFFFFF"/>
                </a:highlight>
                <a:latin typeface="Calibri"/>
                <a:ea typeface="Calibri"/>
                <a:cs typeface="Calibri"/>
                <a:sym typeface="Calibri"/>
                <a:hlinkClick r:id="rId4"/>
              </a:rPr>
              <a:t>6</a:t>
            </a:r>
            <a:r>
              <a:rPr lang="en">
                <a:solidFill>
                  <a:srgbClr val="000000"/>
                </a:solidFill>
                <a:highlight>
                  <a:srgbClr val="FFFFFF"/>
                </a:highlight>
                <a:latin typeface="Calibri"/>
                <a:ea typeface="Calibri"/>
                <a:cs typeface="Calibri"/>
                <a:sym typeface="Calibri"/>
              </a:rPr>
              <a:t>].  </a:t>
            </a:r>
            <a:endParaRPr>
              <a:solidFill>
                <a:srgbClr val="000000"/>
              </a:solidFill>
              <a:highlight>
                <a:srgbClr val="FFFFFF"/>
              </a:highlight>
              <a:latin typeface="Calibri"/>
              <a:ea typeface="Calibri"/>
              <a:cs typeface="Calibri"/>
              <a:sym typeface="Calibri"/>
            </a:endParaRPr>
          </a:p>
          <a:p>
            <a:pPr indent="0" lvl="0" marL="457200" rtl="0" algn="l">
              <a:spcBef>
                <a:spcPts val="1000"/>
              </a:spcBef>
              <a:spcAft>
                <a:spcPts val="0"/>
              </a:spcAft>
              <a:buNone/>
            </a:pPr>
            <a:r>
              <a:t/>
            </a:r>
            <a:endParaRPr>
              <a:solidFill>
                <a:srgbClr val="000000"/>
              </a:solidFill>
              <a:highlight>
                <a:srgbClr val="FFFFFF"/>
              </a:highlight>
              <a:latin typeface="Calibri"/>
              <a:ea typeface="Calibri"/>
              <a:cs typeface="Calibri"/>
              <a:sym typeface="Calibri"/>
            </a:endParaRPr>
          </a:p>
        </p:txBody>
      </p:sp>
      <p:cxnSp>
        <p:nvCxnSpPr>
          <p:cNvPr id="173" name="Google Shape;173;p30"/>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OUR APPROACH</a:t>
            </a:r>
            <a:endParaRPr>
              <a:solidFill>
                <a:srgbClr val="980000"/>
              </a:solidFill>
              <a:latin typeface="Capriola"/>
              <a:ea typeface="Capriola"/>
              <a:cs typeface="Capriola"/>
              <a:sym typeface="Capriola"/>
            </a:endParaRPr>
          </a:p>
        </p:txBody>
      </p:sp>
      <p:cxnSp>
        <p:nvCxnSpPr>
          <p:cNvPr id="179" name="Google Shape;179;p31"/>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180" name="Google Shape;180;p31"/>
          <p:cNvSpPr/>
          <p:nvPr/>
        </p:nvSpPr>
        <p:spPr>
          <a:xfrm flipH="1" rot="711236">
            <a:off x="1389483" y="2723326"/>
            <a:ext cx="1350909" cy="57662"/>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181" name="Google Shape;181;p31"/>
          <p:cNvSpPr/>
          <p:nvPr/>
        </p:nvSpPr>
        <p:spPr>
          <a:xfrm rot="-711236">
            <a:off x="-22167" y="2723326"/>
            <a:ext cx="1350909" cy="57662"/>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grpSp>
        <p:nvGrpSpPr>
          <p:cNvPr id="182" name="Google Shape;182;p31"/>
          <p:cNvGrpSpPr/>
          <p:nvPr/>
        </p:nvGrpSpPr>
        <p:grpSpPr>
          <a:xfrm>
            <a:off x="70550" y="996528"/>
            <a:ext cx="2739198" cy="1707803"/>
            <a:chOff x="1608839" y="1219942"/>
            <a:chExt cx="1792200" cy="1246754"/>
          </a:xfrm>
        </p:grpSpPr>
        <p:sp>
          <p:nvSpPr>
            <p:cNvPr id="183" name="Google Shape;183;p31"/>
            <p:cNvSpPr/>
            <p:nvPr/>
          </p:nvSpPr>
          <p:spPr>
            <a:xfrm>
              <a:off x="1637475" y="1219942"/>
              <a:ext cx="1712700" cy="703500"/>
            </a:xfrm>
            <a:prstGeom prst="roundRect">
              <a:avLst>
                <a:gd fmla="val 4485"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31"/>
            <p:cNvSpPr txBox="1"/>
            <p:nvPr/>
          </p:nvSpPr>
          <p:spPr>
            <a:xfrm>
              <a:off x="2144547" y="1986530"/>
              <a:ext cx="749400" cy="3834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1</a:t>
              </a:r>
              <a:endParaRPr b="1" sz="2000">
                <a:solidFill>
                  <a:srgbClr val="FFFF00"/>
                </a:solidFill>
                <a:latin typeface="Roboto"/>
                <a:ea typeface="Roboto"/>
                <a:cs typeface="Roboto"/>
                <a:sym typeface="Roboto"/>
              </a:endParaRPr>
            </a:p>
          </p:txBody>
        </p:sp>
        <p:sp>
          <p:nvSpPr>
            <p:cNvPr id="185" name="Google Shape;185;p31"/>
            <p:cNvSpPr/>
            <p:nvPr/>
          </p:nvSpPr>
          <p:spPr>
            <a:xfrm rot="10800000">
              <a:off x="2448800" y="1919036"/>
              <a:ext cx="90000" cy="67500"/>
            </a:xfrm>
            <a:prstGeom prst="triangle">
              <a:avLst>
                <a:gd fmla="val 50000"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nvSpPr>
          <p:spPr>
            <a:xfrm>
              <a:off x="1608839" y="1229759"/>
              <a:ext cx="1792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500">
                  <a:solidFill>
                    <a:srgbClr val="FFFFFF"/>
                  </a:solidFill>
                  <a:latin typeface="Calibri"/>
                  <a:ea typeface="Calibri"/>
                  <a:cs typeface="Calibri"/>
                  <a:sym typeface="Calibri"/>
                </a:rPr>
                <a:t>Scraping</a:t>
              </a:r>
              <a:r>
                <a:rPr b="1" lang="en" sz="1500">
                  <a:solidFill>
                    <a:srgbClr val="FFFFFF"/>
                  </a:solidFill>
                  <a:latin typeface="Calibri"/>
                  <a:ea typeface="Calibri"/>
                  <a:cs typeface="Calibri"/>
                  <a:sym typeface="Calibri"/>
                </a:rPr>
                <a:t> and understanding the dataset from the official </a:t>
              </a:r>
              <a:r>
                <a:rPr b="1" lang="en" sz="1500" u="sng">
                  <a:solidFill>
                    <a:srgbClr val="FFFFFF"/>
                  </a:solidFill>
                  <a:latin typeface="Calibri"/>
                  <a:ea typeface="Calibri"/>
                  <a:cs typeface="Calibri"/>
                  <a:sym typeface="Calibri"/>
                  <a:hlinkClick r:id="rId3">
                    <a:extLst>
                      <a:ext uri="{A12FA001-AC4F-418D-AE19-62706E023703}">
                        <ahyp:hlinkClr val="tx"/>
                      </a:ext>
                    </a:extLst>
                  </a:hlinkClick>
                </a:rPr>
                <a:t>ESPN</a:t>
              </a:r>
              <a:r>
                <a:rPr b="1" lang="en" sz="1500">
                  <a:solidFill>
                    <a:srgbClr val="FFFFFF"/>
                  </a:solidFill>
                  <a:latin typeface="Calibri"/>
                  <a:ea typeface="Calibri"/>
                  <a:cs typeface="Calibri"/>
                  <a:sym typeface="Calibri"/>
                </a:rPr>
                <a:t>, </a:t>
              </a:r>
              <a:r>
                <a:rPr b="1" lang="en" sz="1500" u="sng">
                  <a:solidFill>
                    <a:srgbClr val="FFFFFF"/>
                  </a:solidFill>
                  <a:latin typeface="Calibri"/>
                  <a:ea typeface="Calibri"/>
                  <a:cs typeface="Calibri"/>
                  <a:sym typeface="Calibri"/>
                  <a:hlinkClick r:id="rId4">
                    <a:extLst>
                      <a:ext uri="{A12FA001-AC4F-418D-AE19-62706E023703}">
                        <ahyp:hlinkClr val="tx"/>
                      </a:ext>
                    </a:extLst>
                  </a:hlinkClick>
                </a:rPr>
                <a:t>IPL</a:t>
              </a:r>
              <a:r>
                <a:rPr b="1" lang="en" sz="1500">
                  <a:solidFill>
                    <a:srgbClr val="FFFFFF"/>
                  </a:solidFill>
                  <a:latin typeface="Calibri"/>
                  <a:ea typeface="Calibri"/>
                  <a:cs typeface="Calibri"/>
                  <a:sym typeface="Calibri"/>
                </a:rPr>
                <a:t> website </a:t>
              </a:r>
              <a:r>
                <a:rPr b="1" lang="en" sz="1500">
                  <a:solidFill>
                    <a:srgbClr val="FFFF00"/>
                  </a:solidFill>
                  <a:latin typeface="Calibri"/>
                  <a:ea typeface="Calibri"/>
                  <a:cs typeface="Calibri"/>
                  <a:sym typeface="Calibri"/>
                </a:rPr>
                <a:t>(Web-scraping)</a:t>
              </a:r>
              <a:endParaRPr b="1" sz="1500">
                <a:solidFill>
                  <a:srgbClr val="FFFF00"/>
                </a:solidFill>
                <a:latin typeface="Calibri"/>
                <a:ea typeface="Calibri"/>
                <a:cs typeface="Calibri"/>
                <a:sym typeface="Calibri"/>
              </a:endParaRPr>
            </a:p>
          </p:txBody>
        </p:sp>
        <p:sp>
          <p:nvSpPr>
            <p:cNvPr id="187" name="Google Shape;187;p31"/>
            <p:cNvSpPr/>
            <p:nvPr/>
          </p:nvSpPr>
          <p:spPr>
            <a:xfrm rot="-1789476">
              <a:off x="2410765" y="2276970"/>
              <a:ext cx="160451" cy="160451"/>
            </a:xfrm>
            <a:prstGeom prst="ellipse">
              <a:avLst/>
            </a:prstGeom>
            <a:solidFill>
              <a:srgbClr val="274E13"/>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31"/>
          <p:cNvGrpSpPr/>
          <p:nvPr/>
        </p:nvGrpSpPr>
        <p:grpSpPr>
          <a:xfrm>
            <a:off x="1454787" y="2779402"/>
            <a:ext cx="2228737" cy="2047664"/>
            <a:chOff x="3003070" y="2541798"/>
            <a:chExt cx="1750500" cy="1230715"/>
          </a:xfrm>
        </p:grpSpPr>
        <p:sp>
          <p:nvSpPr>
            <p:cNvPr id="189" name="Google Shape;189;p31"/>
            <p:cNvSpPr txBox="1"/>
            <p:nvPr/>
          </p:nvSpPr>
          <p:spPr>
            <a:xfrm>
              <a:off x="3529884" y="2735585"/>
              <a:ext cx="833400" cy="2760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2 22</a:t>
              </a:r>
              <a:endParaRPr b="1" sz="800">
                <a:solidFill>
                  <a:srgbClr val="701C7F"/>
                </a:solidFill>
                <a:latin typeface="Roboto"/>
                <a:ea typeface="Roboto"/>
                <a:cs typeface="Roboto"/>
                <a:sym typeface="Roboto"/>
              </a:endParaRPr>
            </a:p>
          </p:txBody>
        </p:sp>
        <p:sp>
          <p:nvSpPr>
            <p:cNvPr id="190" name="Google Shape;190;p31"/>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3021975" y="3069013"/>
              <a:ext cx="1712700" cy="703500"/>
            </a:xfrm>
            <a:prstGeom prst="roundRect">
              <a:avLst>
                <a:gd fmla="val 4485"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p31"/>
            <p:cNvSpPr txBox="1"/>
            <p:nvPr/>
          </p:nvSpPr>
          <p:spPr>
            <a:xfrm>
              <a:off x="3003070" y="3121404"/>
              <a:ext cx="1750500" cy="642900"/>
            </a:xfrm>
            <a:prstGeom prst="rect">
              <a:avLst/>
            </a:prstGeom>
            <a:noFill/>
            <a:ln>
              <a:noFill/>
            </a:ln>
          </p:spPr>
          <p:txBody>
            <a:bodyPr anchorCtr="0" anchor="t" bIns="91425" lIns="91425" spcFirstLastPara="1" rIns="91425" wrap="square" tIns="91425">
              <a:noAutofit/>
            </a:bodyPr>
            <a:lstStyle/>
            <a:p>
              <a:pPr indent="0" lvl="0" marL="0" rtl="0" algn="ctr">
                <a:lnSpc>
                  <a:spcPct val="123529"/>
                </a:lnSpc>
                <a:spcBef>
                  <a:spcPts val="0"/>
                </a:spcBef>
                <a:spcAft>
                  <a:spcPts val="0"/>
                </a:spcAft>
                <a:buNone/>
              </a:pPr>
              <a:r>
                <a:rPr b="1" lang="en" sz="1500">
                  <a:solidFill>
                    <a:srgbClr val="FFFFFF"/>
                  </a:solidFill>
                  <a:latin typeface="Calibri"/>
                  <a:ea typeface="Calibri"/>
                  <a:cs typeface="Calibri"/>
                  <a:sym typeface="Calibri"/>
                </a:rPr>
                <a:t>Reading the data-set and replacing the null values manually </a:t>
              </a:r>
              <a:r>
                <a:rPr b="1" lang="en" sz="1500">
                  <a:solidFill>
                    <a:srgbClr val="FFFF00"/>
                  </a:solidFill>
                  <a:latin typeface="Calibri"/>
                  <a:ea typeface="Calibri"/>
                  <a:cs typeface="Calibri"/>
                  <a:sym typeface="Calibri"/>
                </a:rPr>
                <a:t> (Data-cleaning)</a:t>
              </a:r>
              <a:endParaRPr b="1" sz="1500">
                <a:solidFill>
                  <a:srgbClr val="FFFF00"/>
                </a:solidFill>
                <a:latin typeface="Calibri"/>
                <a:ea typeface="Calibri"/>
                <a:cs typeface="Calibri"/>
                <a:sym typeface="Calibri"/>
              </a:endParaRPr>
            </a:p>
            <a:p>
              <a:pPr indent="0" lvl="0" marL="0" rtl="0" algn="ctr">
                <a:lnSpc>
                  <a:spcPct val="123529"/>
                </a:lnSpc>
                <a:spcBef>
                  <a:spcPts val="0"/>
                </a:spcBef>
                <a:spcAft>
                  <a:spcPts val="0"/>
                </a:spcAft>
                <a:buNone/>
              </a:pPr>
              <a:r>
                <a:t/>
              </a:r>
              <a:endParaRPr b="1" sz="1500">
                <a:solidFill>
                  <a:srgbClr val="FFFFFF"/>
                </a:solidFill>
                <a:latin typeface="Calibri"/>
                <a:ea typeface="Calibri"/>
                <a:cs typeface="Calibri"/>
                <a:sym typeface="Calibri"/>
              </a:endParaRPr>
            </a:p>
            <a:p>
              <a:pPr indent="0" lvl="0" marL="0" rtl="0" algn="ctr">
                <a:lnSpc>
                  <a:spcPct val="115000"/>
                </a:lnSpc>
                <a:spcBef>
                  <a:spcPts val="0"/>
                </a:spcBef>
                <a:spcAft>
                  <a:spcPts val="1600"/>
                </a:spcAft>
                <a:buNone/>
              </a:pPr>
              <a:r>
                <a:t/>
              </a:r>
              <a:endParaRPr b="1" sz="1500">
                <a:solidFill>
                  <a:srgbClr val="FFFFFF"/>
                </a:solidFill>
                <a:latin typeface="Calibri"/>
                <a:ea typeface="Calibri"/>
                <a:cs typeface="Calibri"/>
                <a:sym typeface="Calibri"/>
              </a:endParaRPr>
            </a:p>
          </p:txBody>
        </p:sp>
        <p:sp>
          <p:nvSpPr>
            <p:cNvPr id="193" name="Google Shape;193;p31"/>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31"/>
          <p:cNvSpPr/>
          <p:nvPr/>
        </p:nvSpPr>
        <p:spPr>
          <a:xfrm flipH="1" rot="711236">
            <a:off x="4212783" y="2723313"/>
            <a:ext cx="1350909" cy="57662"/>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195" name="Google Shape;195;p31"/>
          <p:cNvSpPr/>
          <p:nvPr/>
        </p:nvSpPr>
        <p:spPr>
          <a:xfrm rot="-711236">
            <a:off x="2801133" y="2723313"/>
            <a:ext cx="1350909" cy="57662"/>
          </a:xfrm>
          <a:prstGeom prst="roundRect">
            <a:avLst>
              <a:gd fmla="val 50000"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grpSp>
        <p:nvGrpSpPr>
          <p:cNvPr id="196" name="Google Shape;196;p31"/>
          <p:cNvGrpSpPr/>
          <p:nvPr/>
        </p:nvGrpSpPr>
        <p:grpSpPr>
          <a:xfrm>
            <a:off x="2837150" y="1001813"/>
            <a:ext cx="2825248" cy="1701944"/>
            <a:chOff x="1507016" y="1224219"/>
            <a:chExt cx="1965527" cy="1242476"/>
          </a:xfrm>
        </p:grpSpPr>
        <p:sp>
          <p:nvSpPr>
            <p:cNvPr id="197" name="Google Shape;197;p31"/>
            <p:cNvSpPr/>
            <p:nvPr/>
          </p:nvSpPr>
          <p:spPr>
            <a:xfrm>
              <a:off x="1507016" y="1224229"/>
              <a:ext cx="1782900" cy="703500"/>
            </a:xfrm>
            <a:prstGeom prst="roundRect">
              <a:avLst>
                <a:gd fmla="val 4485" name="adj"/>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8" name="Google Shape;198;p31"/>
            <p:cNvSpPr txBox="1"/>
            <p:nvPr/>
          </p:nvSpPr>
          <p:spPr>
            <a:xfrm>
              <a:off x="2144547" y="1986530"/>
              <a:ext cx="749400" cy="3834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3</a:t>
              </a:r>
              <a:endParaRPr b="1" sz="2000">
                <a:solidFill>
                  <a:srgbClr val="FFFF00"/>
                </a:solidFill>
                <a:latin typeface="Roboto"/>
                <a:ea typeface="Roboto"/>
                <a:cs typeface="Roboto"/>
                <a:sym typeface="Roboto"/>
              </a:endParaRPr>
            </a:p>
          </p:txBody>
        </p:sp>
        <p:sp>
          <p:nvSpPr>
            <p:cNvPr id="199" name="Google Shape;199;p31"/>
            <p:cNvSpPr/>
            <p:nvPr/>
          </p:nvSpPr>
          <p:spPr>
            <a:xfrm rot="10800000">
              <a:off x="2448800" y="1919036"/>
              <a:ext cx="90000" cy="67500"/>
            </a:xfrm>
            <a:prstGeom prst="triangle">
              <a:avLst>
                <a:gd fmla="val 50000"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txBox="1"/>
            <p:nvPr/>
          </p:nvSpPr>
          <p:spPr>
            <a:xfrm>
              <a:off x="1515042" y="1224219"/>
              <a:ext cx="1957500" cy="7035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500">
                  <a:solidFill>
                    <a:srgbClr val="FFFFFF"/>
                  </a:solidFill>
                  <a:latin typeface="Calibri"/>
                  <a:ea typeface="Calibri"/>
                  <a:cs typeface="Calibri"/>
                  <a:sym typeface="Calibri"/>
                </a:rPr>
                <a:t>Removing the redundancy inside the data values from manual checking </a:t>
              </a:r>
              <a:r>
                <a:rPr b="1" lang="en" sz="1500">
                  <a:solidFill>
                    <a:srgbClr val="FFFF00"/>
                  </a:solidFill>
                  <a:latin typeface="Calibri"/>
                  <a:ea typeface="Calibri"/>
                  <a:cs typeface="Calibri"/>
                  <a:sym typeface="Calibri"/>
                </a:rPr>
                <a:t>(Data-cleaning)</a:t>
              </a:r>
              <a:endParaRPr b="1" sz="1500">
                <a:solidFill>
                  <a:srgbClr val="FFFF00"/>
                </a:solidFill>
                <a:latin typeface="Calibri"/>
                <a:ea typeface="Calibri"/>
                <a:cs typeface="Calibri"/>
                <a:sym typeface="Calibri"/>
              </a:endParaRPr>
            </a:p>
            <a:p>
              <a:pPr indent="0" lvl="0" marL="0" rtl="0" algn="ctr">
                <a:lnSpc>
                  <a:spcPct val="100000"/>
                </a:lnSpc>
                <a:spcBef>
                  <a:spcPts val="0"/>
                </a:spcBef>
                <a:spcAft>
                  <a:spcPts val="1600"/>
                </a:spcAft>
                <a:buNone/>
              </a:pPr>
              <a:r>
                <a:t/>
              </a:r>
              <a:endParaRPr sz="1300">
                <a:solidFill>
                  <a:srgbClr val="FFFFFF"/>
                </a:solidFill>
                <a:latin typeface="Roboto"/>
                <a:ea typeface="Roboto"/>
                <a:cs typeface="Roboto"/>
                <a:sym typeface="Roboto"/>
              </a:endParaRPr>
            </a:p>
          </p:txBody>
        </p:sp>
        <p:sp>
          <p:nvSpPr>
            <p:cNvPr id="201" name="Google Shape;201;p31"/>
            <p:cNvSpPr/>
            <p:nvPr/>
          </p:nvSpPr>
          <p:spPr>
            <a:xfrm rot="-1789476">
              <a:off x="2410765" y="2276970"/>
              <a:ext cx="160451" cy="160451"/>
            </a:xfrm>
            <a:prstGeom prst="ellipse">
              <a:avLst/>
            </a:prstGeom>
            <a:solidFill>
              <a:srgbClr val="274E13"/>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1"/>
          <p:cNvGrpSpPr/>
          <p:nvPr/>
        </p:nvGrpSpPr>
        <p:grpSpPr>
          <a:xfrm>
            <a:off x="3886193" y="2779431"/>
            <a:ext cx="2390852" cy="2142128"/>
            <a:chOff x="2691101" y="2541798"/>
            <a:chExt cx="1840958" cy="1287491"/>
          </a:xfrm>
        </p:grpSpPr>
        <p:sp>
          <p:nvSpPr>
            <p:cNvPr id="203" name="Google Shape;203;p31"/>
            <p:cNvSpPr txBox="1"/>
            <p:nvPr/>
          </p:nvSpPr>
          <p:spPr>
            <a:xfrm>
              <a:off x="3468615" y="2735582"/>
              <a:ext cx="836700" cy="276000"/>
            </a:xfrm>
            <a:prstGeom prst="rect">
              <a:avLst/>
            </a:prstGeom>
            <a:solidFill>
              <a:srgbClr val="980000"/>
            </a:solid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4</a:t>
              </a:r>
              <a:endParaRPr b="1" sz="800">
                <a:solidFill>
                  <a:srgbClr val="701C7F"/>
                </a:solidFill>
                <a:latin typeface="Roboto"/>
                <a:ea typeface="Roboto"/>
                <a:cs typeface="Roboto"/>
                <a:sym typeface="Roboto"/>
              </a:endParaRPr>
            </a:p>
          </p:txBody>
        </p:sp>
        <p:sp>
          <p:nvSpPr>
            <p:cNvPr id="204" name="Google Shape;204;p31"/>
            <p:cNvSpPr/>
            <p:nvPr/>
          </p:nvSpPr>
          <p:spPr>
            <a:xfrm rot="-1789476">
              <a:off x="3798091" y="2571072"/>
              <a:ext cx="160451" cy="160451"/>
            </a:xfrm>
            <a:prstGeom prst="ellipse">
              <a:avLst/>
            </a:prstGeom>
            <a:solidFill>
              <a:srgbClr val="FFFFFF"/>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2765959" y="3085889"/>
              <a:ext cx="1766100" cy="743400"/>
            </a:xfrm>
            <a:prstGeom prst="roundRect">
              <a:avLst>
                <a:gd fmla="val 4485" name="adj"/>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 name="Google Shape;206;p31"/>
            <p:cNvSpPr/>
            <p:nvPr/>
          </p:nvSpPr>
          <p:spPr>
            <a:xfrm>
              <a:off x="3833325" y="3004364"/>
              <a:ext cx="90000" cy="67500"/>
            </a:xfrm>
            <a:prstGeom prst="triangle">
              <a:avLst>
                <a:gd fmla="val 50000" name="adj"/>
              </a:avLst>
            </a:prstGeom>
            <a:solidFill>
              <a:srgbClr val="701C7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nvSpPr>
          <p:spPr>
            <a:xfrm>
              <a:off x="2691101" y="3085889"/>
              <a:ext cx="1838400" cy="743400"/>
            </a:xfrm>
            <a:prstGeom prst="rect">
              <a:avLst/>
            </a:prstGeom>
            <a:noFill/>
            <a:ln>
              <a:noFill/>
            </a:ln>
          </p:spPr>
          <p:txBody>
            <a:bodyPr anchorCtr="0" anchor="t" bIns="91425" lIns="91425" spcFirstLastPara="1" rIns="91425" wrap="square" tIns="91425">
              <a:noAutofit/>
            </a:bodyPr>
            <a:lstStyle/>
            <a:p>
              <a:pPr indent="0" lvl="0" marL="0" rtl="0" algn="ctr">
                <a:lnSpc>
                  <a:spcPct val="123529"/>
                </a:lnSpc>
                <a:spcBef>
                  <a:spcPts val="0"/>
                </a:spcBef>
                <a:spcAft>
                  <a:spcPts val="0"/>
                </a:spcAft>
                <a:buNone/>
              </a:pPr>
              <a:r>
                <a:rPr b="1" lang="en" sz="1500">
                  <a:solidFill>
                    <a:srgbClr val="FFFFFF"/>
                  </a:solidFill>
                  <a:latin typeface="Calibri"/>
                  <a:ea typeface="Calibri"/>
                  <a:cs typeface="Calibri"/>
                  <a:sym typeface="Calibri"/>
                </a:rPr>
                <a:t>Encoding strings into categorical values + adding new derived columns  </a:t>
              </a:r>
              <a:r>
                <a:rPr b="1" lang="en" sz="1500">
                  <a:solidFill>
                    <a:srgbClr val="FFFF00"/>
                  </a:solidFill>
                  <a:latin typeface="Calibri"/>
                  <a:ea typeface="Calibri"/>
                  <a:cs typeface="Calibri"/>
                  <a:sym typeface="Calibri"/>
                </a:rPr>
                <a:t>(Feature Engineering)</a:t>
              </a:r>
              <a:endParaRPr b="1" sz="1500">
                <a:solidFill>
                  <a:srgbClr val="FFFF00"/>
                </a:solidFill>
                <a:latin typeface="Calibri"/>
                <a:ea typeface="Calibri"/>
                <a:cs typeface="Calibri"/>
                <a:sym typeface="Calibri"/>
              </a:endParaRPr>
            </a:p>
            <a:p>
              <a:pPr indent="0" lvl="0" marL="0" rtl="0" algn="ctr">
                <a:lnSpc>
                  <a:spcPct val="123529"/>
                </a:lnSpc>
                <a:spcBef>
                  <a:spcPts val="0"/>
                </a:spcBef>
                <a:spcAft>
                  <a:spcPts val="0"/>
                </a:spcAft>
                <a:buNone/>
              </a:pPr>
              <a:r>
                <a:t/>
              </a:r>
              <a:endParaRPr b="1" sz="1500">
                <a:solidFill>
                  <a:srgbClr val="FFFFFF"/>
                </a:solidFill>
                <a:latin typeface="Calibri"/>
                <a:ea typeface="Calibri"/>
                <a:cs typeface="Calibri"/>
                <a:sym typeface="Calibri"/>
              </a:endParaRPr>
            </a:p>
            <a:p>
              <a:pPr indent="0" lvl="0" marL="0" rtl="0" algn="ctr">
                <a:lnSpc>
                  <a:spcPct val="115000"/>
                </a:lnSpc>
                <a:spcBef>
                  <a:spcPts val="0"/>
                </a:spcBef>
                <a:spcAft>
                  <a:spcPts val="1600"/>
                </a:spcAft>
                <a:buNone/>
              </a:pPr>
              <a:r>
                <a:t/>
              </a:r>
              <a:endParaRPr b="1" sz="1500">
                <a:solidFill>
                  <a:srgbClr val="FFFFFF"/>
                </a:solidFill>
                <a:latin typeface="Calibri"/>
                <a:ea typeface="Calibri"/>
                <a:cs typeface="Calibri"/>
                <a:sym typeface="Calibri"/>
              </a:endParaRPr>
            </a:p>
          </p:txBody>
        </p:sp>
      </p:grpSp>
      <p:sp>
        <p:nvSpPr>
          <p:cNvPr id="208" name="Google Shape;208;p31"/>
          <p:cNvSpPr/>
          <p:nvPr/>
        </p:nvSpPr>
        <p:spPr>
          <a:xfrm flipH="1" rot="711236">
            <a:off x="7421158" y="2723326"/>
            <a:ext cx="1350909" cy="57662"/>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9" name="Google Shape;209;p31"/>
          <p:cNvSpPr/>
          <p:nvPr/>
        </p:nvSpPr>
        <p:spPr>
          <a:xfrm rot="-711270">
            <a:off x="5585546" y="2723621"/>
            <a:ext cx="1813784" cy="57076"/>
          </a:xfrm>
          <a:prstGeom prst="roundRect">
            <a:avLst>
              <a:gd fmla="val 0"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grpSp>
        <p:nvGrpSpPr>
          <p:cNvPr id="210" name="Google Shape;210;p31"/>
          <p:cNvGrpSpPr/>
          <p:nvPr/>
        </p:nvGrpSpPr>
        <p:grpSpPr>
          <a:xfrm>
            <a:off x="5598861" y="1001828"/>
            <a:ext cx="3670228" cy="1707803"/>
            <a:chOff x="1560100" y="1219942"/>
            <a:chExt cx="1881300" cy="1246754"/>
          </a:xfrm>
        </p:grpSpPr>
        <p:sp>
          <p:nvSpPr>
            <p:cNvPr id="211" name="Google Shape;211;p31"/>
            <p:cNvSpPr/>
            <p:nvPr/>
          </p:nvSpPr>
          <p:spPr>
            <a:xfrm>
              <a:off x="1637475" y="1219942"/>
              <a:ext cx="1712700" cy="703500"/>
            </a:xfrm>
            <a:prstGeom prst="roundRect">
              <a:avLst>
                <a:gd fmla="val 4485"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2" name="Google Shape;212;p31"/>
            <p:cNvSpPr txBox="1"/>
            <p:nvPr/>
          </p:nvSpPr>
          <p:spPr>
            <a:xfrm>
              <a:off x="2144547" y="1986530"/>
              <a:ext cx="749400" cy="3834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5</a:t>
              </a:r>
              <a:endParaRPr b="1" sz="2000">
                <a:solidFill>
                  <a:srgbClr val="FFFF00"/>
                </a:solidFill>
                <a:latin typeface="Roboto"/>
                <a:ea typeface="Roboto"/>
                <a:cs typeface="Roboto"/>
                <a:sym typeface="Roboto"/>
              </a:endParaRPr>
            </a:p>
          </p:txBody>
        </p:sp>
        <p:sp>
          <p:nvSpPr>
            <p:cNvPr id="213" name="Google Shape;213;p31"/>
            <p:cNvSpPr/>
            <p:nvPr/>
          </p:nvSpPr>
          <p:spPr>
            <a:xfrm rot="10800000">
              <a:off x="2448800" y="1919036"/>
              <a:ext cx="90000" cy="67500"/>
            </a:xfrm>
            <a:prstGeom prst="triangle">
              <a:avLst>
                <a:gd fmla="val 50000"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txBox="1"/>
            <p:nvPr/>
          </p:nvSpPr>
          <p:spPr>
            <a:xfrm>
              <a:off x="1560100" y="1229759"/>
              <a:ext cx="18813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Calibri"/>
                  <a:ea typeface="Calibri"/>
                  <a:cs typeface="Calibri"/>
                  <a:sym typeface="Calibri"/>
                </a:rPr>
                <a:t>Finding </a:t>
              </a:r>
              <a:r>
                <a:rPr b="1" lang="en" sz="1500">
                  <a:solidFill>
                    <a:srgbClr val="FFFFFF"/>
                  </a:solidFill>
                  <a:latin typeface="Calibri"/>
                  <a:ea typeface="Calibri"/>
                  <a:cs typeface="Calibri"/>
                  <a:sym typeface="Calibri"/>
                </a:rPr>
                <a:t>correlation</a:t>
              </a:r>
              <a:r>
                <a:rPr b="1" lang="en" sz="1500">
                  <a:solidFill>
                    <a:srgbClr val="FFFFFF"/>
                  </a:solidFill>
                  <a:latin typeface="Calibri"/>
                  <a:ea typeface="Calibri"/>
                  <a:cs typeface="Calibri"/>
                  <a:sym typeface="Calibri"/>
                </a:rPr>
                <a:t> matrix using </a:t>
              </a:r>
              <a:endParaRPr b="1" sz="1500">
                <a:solidFill>
                  <a:srgbClr val="FFFFFF"/>
                </a:solidFill>
                <a:latin typeface="Calibri"/>
                <a:ea typeface="Calibri"/>
                <a:cs typeface="Calibri"/>
                <a:sym typeface="Calibri"/>
              </a:endParaRPr>
            </a:p>
            <a:p>
              <a:pPr indent="0" lvl="0" marL="0" rtl="0" algn="ctr">
                <a:lnSpc>
                  <a:spcPct val="115000"/>
                </a:lnSpc>
                <a:spcBef>
                  <a:spcPts val="0"/>
                </a:spcBef>
                <a:spcAft>
                  <a:spcPts val="0"/>
                </a:spcAft>
                <a:buNone/>
              </a:pPr>
              <a:r>
                <a:rPr b="1" lang="en" sz="1500">
                  <a:solidFill>
                    <a:srgbClr val="FFFFFF"/>
                  </a:solidFill>
                  <a:latin typeface="Calibri"/>
                  <a:ea typeface="Calibri"/>
                  <a:cs typeface="Calibri"/>
                  <a:sym typeface="Calibri"/>
                </a:rPr>
                <a:t>P</a:t>
              </a:r>
              <a:r>
                <a:rPr b="1" lang="en" sz="1500">
                  <a:solidFill>
                    <a:srgbClr val="FFFFFF"/>
                  </a:solidFill>
                  <a:latin typeface="Calibri"/>
                  <a:ea typeface="Calibri"/>
                  <a:cs typeface="Calibri"/>
                  <a:sym typeface="Calibri"/>
                </a:rPr>
                <a:t>earson R Correlation</a:t>
              </a:r>
              <a:r>
                <a:rPr b="1" lang="en" sz="1500">
                  <a:solidFill>
                    <a:srgbClr val="FFFFFF"/>
                  </a:solidFill>
                  <a:latin typeface="Calibri"/>
                  <a:ea typeface="Calibri"/>
                  <a:cs typeface="Calibri"/>
                  <a:sym typeface="Calibri"/>
                </a:rPr>
                <a:t> to remove unnecessary columns </a:t>
              </a:r>
              <a:r>
                <a:rPr b="1" lang="en" sz="1500">
                  <a:solidFill>
                    <a:srgbClr val="FFFF00"/>
                  </a:solidFill>
                  <a:latin typeface="Calibri"/>
                  <a:ea typeface="Calibri"/>
                  <a:cs typeface="Calibri"/>
                  <a:sym typeface="Calibri"/>
                </a:rPr>
                <a:t>(Feature Selection)</a:t>
              </a:r>
              <a:endParaRPr b="1" sz="1500">
                <a:solidFill>
                  <a:srgbClr val="FFFF00"/>
                </a:solidFill>
                <a:latin typeface="Calibri"/>
                <a:ea typeface="Calibri"/>
                <a:cs typeface="Calibri"/>
                <a:sym typeface="Calibri"/>
              </a:endParaRPr>
            </a:p>
          </p:txBody>
        </p:sp>
        <p:sp>
          <p:nvSpPr>
            <p:cNvPr id="215" name="Google Shape;215;p31"/>
            <p:cNvSpPr/>
            <p:nvPr/>
          </p:nvSpPr>
          <p:spPr>
            <a:xfrm rot="-1789476">
              <a:off x="2410765" y="2276970"/>
              <a:ext cx="160451" cy="160451"/>
            </a:xfrm>
            <a:prstGeom prst="ellipse">
              <a:avLst/>
            </a:prstGeom>
            <a:solidFill>
              <a:srgbClr val="274E13"/>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1"/>
          <p:cNvGrpSpPr/>
          <p:nvPr/>
        </p:nvGrpSpPr>
        <p:grpSpPr>
          <a:xfrm>
            <a:off x="6552075" y="2790028"/>
            <a:ext cx="2539729" cy="2131768"/>
            <a:chOff x="2348933" y="2541798"/>
            <a:chExt cx="1821900" cy="1281265"/>
          </a:xfrm>
        </p:grpSpPr>
        <p:sp>
          <p:nvSpPr>
            <p:cNvPr id="217" name="Google Shape;217;p31"/>
            <p:cNvSpPr txBox="1"/>
            <p:nvPr/>
          </p:nvSpPr>
          <p:spPr>
            <a:xfrm>
              <a:off x="3394117" y="2711896"/>
              <a:ext cx="696900" cy="276000"/>
            </a:xfrm>
            <a:prstGeom prst="rect">
              <a:avLst/>
            </a:prstGeom>
            <a:solidFill>
              <a:srgbClr val="274E13"/>
            </a:solidFill>
            <a:ln cap="flat" cmpd="sng" w="9525">
              <a:solidFill>
                <a:srgbClr val="274E1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6</a:t>
              </a:r>
              <a:endParaRPr b="1" sz="800">
                <a:solidFill>
                  <a:srgbClr val="701C7F"/>
                </a:solidFill>
                <a:latin typeface="Roboto"/>
                <a:ea typeface="Roboto"/>
                <a:cs typeface="Roboto"/>
                <a:sym typeface="Roboto"/>
              </a:endParaRPr>
            </a:p>
          </p:txBody>
        </p:sp>
        <p:sp>
          <p:nvSpPr>
            <p:cNvPr id="218" name="Google Shape;218;p31"/>
            <p:cNvSpPr/>
            <p:nvPr/>
          </p:nvSpPr>
          <p:spPr>
            <a:xfrm rot="-1789476">
              <a:off x="3798091" y="2571072"/>
              <a:ext cx="160451" cy="160451"/>
            </a:xfrm>
            <a:prstGeom prst="ellipse">
              <a:avLst/>
            </a:prstGeom>
            <a:solidFill>
              <a:srgbClr val="274E13"/>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2348933" y="3071863"/>
              <a:ext cx="1821900" cy="751200"/>
            </a:xfrm>
            <a:prstGeom prst="roundRect">
              <a:avLst>
                <a:gd fmla="val 4485" name="adj"/>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 name="Google Shape;220;p31"/>
            <p:cNvSpPr txBox="1"/>
            <p:nvPr/>
          </p:nvSpPr>
          <p:spPr>
            <a:xfrm>
              <a:off x="2348933" y="3080420"/>
              <a:ext cx="1821900" cy="734100"/>
            </a:xfrm>
            <a:prstGeom prst="rect">
              <a:avLst/>
            </a:prstGeom>
            <a:solidFill>
              <a:srgbClr val="274E13"/>
            </a:solidFill>
            <a:ln cap="flat" cmpd="sng" w="9525">
              <a:solidFill>
                <a:srgbClr val="274E1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23529"/>
                </a:lnSpc>
                <a:spcBef>
                  <a:spcPts val="0"/>
                </a:spcBef>
                <a:spcAft>
                  <a:spcPts val="0"/>
                </a:spcAft>
                <a:buNone/>
              </a:pPr>
              <a:r>
                <a:rPr b="1" lang="en" sz="1500">
                  <a:solidFill>
                    <a:srgbClr val="FFFFFF"/>
                  </a:solidFill>
                  <a:latin typeface="Calibri"/>
                  <a:ea typeface="Calibri"/>
                  <a:cs typeface="Calibri"/>
                  <a:sym typeface="Calibri"/>
                </a:rPr>
                <a:t>Solve this classification problem using Logistic Regression </a:t>
              </a:r>
              <a:r>
                <a:rPr b="1" lang="en" sz="1500">
                  <a:solidFill>
                    <a:srgbClr val="FFFF00"/>
                  </a:solidFill>
                  <a:latin typeface="Calibri"/>
                  <a:ea typeface="Calibri"/>
                  <a:cs typeface="Calibri"/>
                  <a:sym typeface="Calibri"/>
                </a:rPr>
                <a:t>(Building, Training and Testing the model)</a:t>
              </a:r>
              <a:endParaRPr b="1" sz="1500">
                <a:solidFill>
                  <a:srgbClr val="FFFF00"/>
                </a:solidFill>
                <a:latin typeface="Calibri"/>
                <a:ea typeface="Calibri"/>
                <a:cs typeface="Calibri"/>
                <a:sym typeface="Calibri"/>
              </a:endParaRPr>
            </a:p>
            <a:p>
              <a:pPr indent="0" lvl="0" marL="0" rtl="0" algn="ctr">
                <a:lnSpc>
                  <a:spcPct val="123529"/>
                </a:lnSpc>
                <a:spcBef>
                  <a:spcPts val="0"/>
                </a:spcBef>
                <a:spcAft>
                  <a:spcPts val="0"/>
                </a:spcAft>
                <a:buNone/>
              </a:pPr>
              <a:r>
                <a:t/>
              </a:r>
              <a:endParaRPr b="1" sz="1500">
                <a:solidFill>
                  <a:srgbClr val="FFFFFF"/>
                </a:solidFill>
                <a:latin typeface="Calibri"/>
                <a:ea typeface="Calibri"/>
                <a:cs typeface="Calibri"/>
                <a:sym typeface="Calibri"/>
              </a:endParaRPr>
            </a:p>
            <a:p>
              <a:pPr indent="0" lvl="0" marL="0" rtl="0" algn="ctr">
                <a:lnSpc>
                  <a:spcPct val="115000"/>
                </a:lnSpc>
                <a:spcBef>
                  <a:spcPts val="0"/>
                </a:spcBef>
                <a:spcAft>
                  <a:spcPts val="1600"/>
                </a:spcAft>
                <a:buNone/>
              </a:pPr>
              <a:r>
                <a:t/>
              </a:r>
              <a:endParaRPr b="1" sz="1500">
                <a:solidFill>
                  <a:srgbClr val="FFFFFF"/>
                </a:solidFill>
                <a:latin typeface="Calibri"/>
                <a:ea typeface="Calibri"/>
                <a:cs typeface="Calibri"/>
                <a:sym typeface="Calibri"/>
              </a:endParaRPr>
            </a:p>
          </p:txBody>
        </p:sp>
        <p:sp>
          <p:nvSpPr>
            <p:cNvPr id="221" name="Google Shape;221;p31"/>
            <p:cNvSpPr/>
            <p:nvPr/>
          </p:nvSpPr>
          <p:spPr>
            <a:xfrm>
              <a:off x="3833325" y="3011577"/>
              <a:ext cx="90000" cy="67500"/>
            </a:xfrm>
            <a:prstGeom prst="triangle">
              <a:avLst>
                <a:gd fmla="val 50000" name="adj"/>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2" name="Google Shape;222;p31"/>
          <p:cNvPicPr preferRelativeResize="0"/>
          <p:nvPr/>
        </p:nvPicPr>
        <p:blipFill>
          <a:blip r:embed="rId5">
            <a:alphaModFix/>
          </a:blip>
          <a:stretch>
            <a:fillRect/>
          </a:stretch>
        </p:blipFill>
        <p:spPr>
          <a:xfrm>
            <a:off x="1148450" y="2460450"/>
            <a:ext cx="583400" cy="583400"/>
          </a:xfrm>
          <a:prstGeom prst="rect">
            <a:avLst/>
          </a:prstGeom>
          <a:noFill/>
          <a:ln>
            <a:noFill/>
          </a:ln>
        </p:spPr>
      </p:pic>
      <p:pic>
        <p:nvPicPr>
          <p:cNvPr id="223" name="Google Shape;223;p31"/>
          <p:cNvPicPr preferRelativeResize="0"/>
          <p:nvPr/>
        </p:nvPicPr>
        <p:blipFill>
          <a:blip r:embed="rId5">
            <a:alphaModFix/>
          </a:blip>
          <a:stretch>
            <a:fillRect/>
          </a:stretch>
        </p:blipFill>
        <p:spPr>
          <a:xfrm>
            <a:off x="2311575" y="2571750"/>
            <a:ext cx="583400" cy="583400"/>
          </a:xfrm>
          <a:prstGeom prst="rect">
            <a:avLst/>
          </a:prstGeom>
          <a:noFill/>
          <a:ln>
            <a:noFill/>
          </a:ln>
        </p:spPr>
      </p:pic>
      <p:pic>
        <p:nvPicPr>
          <p:cNvPr id="224" name="Google Shape;224;p31"/>
          <p:cNvPicPr preferRelativeResize="0"/>
          <p:nvPr/>
        </p:nvPicPr>
        <p:blipFill>
          <a:blip r:embed="rId5">
            <a:alphaModFix/>
          </a:blip>
          <a:stretch>
            <a:fillRect/>
          </a:stretch>
        </p:blipFill>
        <p:spPr>
          <a:xfrm>
            <a:off x="3988600" y="2382950"/>
            <a:ext cx="583400" cy="583400"/>
          </a:xfrm>
          <a:prstGeom prst="rect">
            <a:avLst/>
          </a:prstGeom>
          <a:noFill/>
          <a:ln>
            <a:noFill/>
          </a:ln>
        </p:spPr>
      </p:pic>
      <p:pic>
        <p:nvPicPr>
          <p:cNvPr id="225" name="Google Shape;225;p31"/>
          <p:cNvPicPr preferRelativeResize="0"/>
          <p:nvPr/>
        </p:nvPicPr>
        <p:blipFill>
          <a:blip r:embed="rId5">
            <a:alphaModFix/>
          </a:blip>
          <a:stretch>
            <a:fillRect/>
          </a:stretch>
        </p:blipFill>
        <p:spPr>
          <a:xfrm>
            <a:off x="5160313" y="2571750"/>
            <a:ext cx="583400" cy="583400"/>
          </a:xfrm>
          <a:prstGeom prst="rect">
            <a:avLst/>
          </a:prstGeom>
          <a:noFill/>
          <a:ln>
            <a:noFill/>
          </a:ln>
        </p:spPr>
      </p:pic>
      <p:pic>
        <p:nvPicPr>
          <p:cNvPr id="226" name="Google Shape;226;p31"/>
          <p:cNvPicPr preferRelativeResize="0"/>
          <p:nvPr/>
        </p:nvPicPr>
        <p:blipFill>
          <a:blip r:embed="rId5">
            <a:alphaModFix/>
          </a:blip>
          <a:stretch>
            <a:fillRect/>
          </a:stretch>
        </p:blipFill>
        <p:spPr>
          <a:xfrm>
            <a:off x="7179200" y="2382950"/>
            <a:ext cx="583400" cy="583400"/>
          </a:xfrm>
          <a:prstGeom prst="rect">
            <a:avLst/>
          </a:prstGeom>
          <a:noFill/>
          <a:ln>
            <a:noFill/>
          </a:ln>
        </p:spPr>
      </p:pic>
      <p:pic>
        <p:nvPicPr>
          <p:cNvPr id="227" name="Google Shape;227;p31"/>
          <p:cNvPicPr preferRelativeResize="0"/>
          <p:nvPr/>
        </p:nvPicPr>
        <p:blipFill>
          <a:blip r:embed="rId5">
            <a:alphaModFix/>
          </a:blip>
          <a:stretch>
            <a:fillRect/>
          </a:stretch>
        </p:blipFill>
        <p:spPr>
          <a:xfrm>
            <a:off x="8412900" y="2571750"/>
            <a:ext cx="583400" cy="58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32"/>
          <p:cNvSpPr txBox="1"/>
          <p:nvPr>
            <p:ph idx="1" type="body"/>
          </p:nvPr>
        </p:nvSpPr>
        <p:spPr>
          <a:xfrm>
            <a:off x="1974975" y="1534775"/>
            <a:ext cx="4828200" cy="525300"/>
          </a:xfrm>
          <a:prstGeom prst="rect">
            <a:avLst/>
          </a:prstGeom>
          <a:solidFill>
            <a:srgbClr val="980000"/>
          </a:solidFill>
        </p:spPr>
        <p:txBody>
          <a:bodyPr anchorCtr="0" anchor="t" bIns="34275" lIns="68575" spcFirstLastPara="1" rIns="68575" wrap="square" tIns="34275">
            <a:noAutofit/>
          </a:bodyPr>
          <a:lstStyle/>
          <a:p>
            <a:pPr indent="0" lvl="0" marL="457200" rtl="0" algn="l">
              <a:spcBef>
                <a:spcPts val="800"/>
              </a:spcBef>
              <a:spcAft>
                <a:spcPts val="0"/>
              </a:spcAft>
              <a:buNone/>
            </a:pPr>
            <a:r>
              <a:rPr b="1" lang="en" sz="2000">
                <a:solidFill>
                  <a:srgbClr val="FFFF00"/>
                </a:solidFill>
                <a:latin typeface="Calibri"/>
                <a:ea typeface="Calibri"/>
                <a:cs typeface="Calibri"/>
                <a:sym typeface="Calibri"/>
              </a:rPr>
              <a:t>Web-scraping + Data Collection</a:t>
            </a:r>
            <a:endParaRPr b="1" sz="2000">
              <a:solidFill>
                <a:srgbClr val="FFFF00"/>
              </a:solidFill>
              <a:latin typeface="Calibri"/>
              <a:ea typeface="Calibri"/>
              <a:cs typeface="Calibri"/>
              <a:sym typeface="Calibri"/>
            </a:endParaRPr>
          </a:p>
        </p:txBody>
      </p:sp>
      <p:cxnSp>
        <p:nvCxnSpPr>
          <p:cNvPr id="233" name="Google Shape;233;p32"/>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34" name="Google Shape;234;p32"/>
          <p:cNvSpPr txBox="1"/>
          <p:nvPr/>
        </p:nvSpPr>
        <p:spPr>
          <a:xfrm>
            <a:off x="3816376" y="1009474"/>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1</a:t>
            </a:r>
            <a:endParaRPr b="1" sz="2000">
              <a:solidFill>
                <a:srgbClr val="FFFF00"/>
              </a:solidFill>
              <a:latin typeface="Roboto"/>
              <a:ea typeface="Roboto"/>
              <a:cs typeface="Roboto"/>
              <a:sym typeface="Roboto"/>
            </a:endParaRPr>
          </a:p>
        </p:txBody>
      </p:sp>
      <p:sp>
        <p:nvSpPr>
          <p:cNvPr id="235" name="Google Shape;235;p32"/>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236" name="Google Shape;236;p32"/>
          <p:cNvSpPr txBox="1"/>
          <p:nvPr/>
        </p:nvSpPr>
        <p:spPr>
          <a:xfrm>
            <a:off x="440525" y="2178825"/>
            <a:ext cx="5331600" cy="282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latin typeface="Calibri"/>
                <a:ea typeface="Calibri"/>
                <a:cs typeface="Calibri"/>
                <a:sym typeface="Calibri"/>
              </a:rPr>
              <a:t>For all the seasons 2008 to 2020, extracted the list of playing teams from dictionary "teams"</a:t>
            </a:r>
            <a:endParaRPr sz="1600">
              <a:latin typeface="Calibri"/>
              <a:ea typeface="Calibri"/>
              <a:cs typeface="Calibri"/>
              <a:sym typeface="Calibri"/>
            </a:endParaRPr>
          </a:p>
          <a:p>
            <a:pPr indent="-330200" lvl="0" marL="457200" rtl="0" algn="l">
              <a:lnSpc>
                <a:spcPct val="115000"/>
              </a:lnSpc>
              <a:spcBef>
                <a:spcPts val="600"/>
              </a:spcBef>
              <a:spcAft>
                <a:spcPts val="0"/>
              </a:spcAft>
              <a:buClr>
                <a:srgbClr val="000000"/>
              </a:buClr>
              <a:buSzPts val="1600"/>
              <a:buFont typeface="Calibri"/>
              <a:buAutoNum type="arabicPeriod"/>
            </a:pPr>
            <a:r>
              <a:rPr lang="en" sz="1600">
                <a:latin typeface="Calibri"/>
                <a:ea typeface="Calibri"/>
                <a:cs typeface="Calibri"/>
                <a:sym typeface="Calibri"/>
              </a:rPr>
              <a:t>Using beautiful soup library, scraped the data under class-name found manually</a:t>
            </a:r>
            <a:endParaRPr sz="1600">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AutoNum type="arabicPeriod"/>
            </a:pPr>
            <a:r>
              <a:rPr lang="en" sz="1600">
                <a:latin typeface="Calibri"/>
                <a:ea typeface="Calibri"/>
                <a:cs typeface="Calibri"/>
                <a:sym typeface="Calibri"/>
              </a:rPr>
              <a:t>Saved the scraped data into list named "columns"</a:t>
            </a:r>
            <a:endParaRPr sz="1600">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AutoNum type="arabicPeriod"/>
            </a:pPr>
            <a:r>
              <a:rPr lang="en" sz="1600">
                <a:latin typeface="Calibri"/>
                <a:ea typeface="Calibri"/>
                <a:cs typeface="Calibri"/>
                <a:sym typeface="Calibri"/>
              </a:rPr>
              <a:t>Write the list "column" into the new file named "&lt;season&gt;_IPL_points_&lt;team-name&gt;" saved in the folder "IPL_points"</a:t>
            </a:r>
            <a:endParaRPr sz="1600">
              <a:latin typeface="Calibri"/>
              <a:ea typeface="Calibri"/>
              <a:cs typeface="Calibri"/>
              <a:sym typeface="Calibri"/>
            </a:endParaRPr>
          </a:p>
          <a:p>
            <a:pPr indent="0" lvl="0" marL="0" rtl="0" algn="l">
              <a:spcBef>
                <a:spcPts val="1200"/>
              </a:spcBef>
              <a:spcAft>
                <a:spcPts val="0"/>
              </a:spcAft>
              <a:buNone/>
            </a:pPr>
            <a:r>
              <a:t/>
            </a:r>
            <a:endParaRPr>
              <a:latin typeface="Helvetica Neue Light"/>
              <a:ea typeface="Helvetica Neue Light"/>
              <a:cs typeface="Helvetica Neue Light"/>
              <a:sym typeface="Helvetica Neue Light"/>
            </a:endParaRPr>
          </a:p>
        </p:txBody>
      </p:sp>
      <p:pic>
        <p:nvPicPr>
          <p:cNvPr id="237" name="Google Shape;237;p32"/>
          <p:cNvPicPr preferRelativeResize="0"/>
          <p:nvPr/>
        </p:nvPicPr>
        <p:blipFill>
          <a:blip r:embed="rId3">
            <a:alphaModFix/>
          </a:blip>
          <a:stretch>
            <a:fillRect/>
          </a:stretch>
        </p:blipFill>
        <p:spPr>
          <a:xfrm>
            <a:off x="5715050" y="2114850"/>
            <a:ext cx="2142992" cy="277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cxnSp>
        <p:nvCxnSpPr>
          <p:cNvPr id="242" name="Google Shape;242;p33"/>
          <p:cNvCxnSpPr/>
          <p:nvPr/>
        </p:nvCxnSpPr>
        <p:spPr>
          <a:xfrm flipH="1" rot="10800000">
            <a:off x="-13750" y="866525"/>
            <a:ext cx="9173100" cy="54900"/>
          </a:xfrm>
          <a:prstGeom prst="straightConnector1">
            <a:avLst/>
          </a:prstGeom>
          <a:noFill/>
          <a:ln cap="flat" cmpd="sng" w="28575">
            <a:solidFill>
              <a:srgbClr val="6AA84F"/>
            </a:solidFill>
            <a:prstDash val="solid"/>
            <a:round/>
            <a:headEnd len="med" w="med" type="none"/>
            <a:tailEnd len="med" w="med" type="none"/>
          </a:ln>
        </p:spPr>
      </p:cxnSp>
      <p:sp>
        <p:nvSpPr>
          <p:cNvPr id="243" name="Google Shape;243;p33"/>
          <p:cNvSpPr txBox="1"/>
          <p:nvPr>
            <p:ph type="title"/>
          </p:nvPr>
        </p:nvSpPr>
        <p:spPr>
          <a:xfrm>
            <a:off x="445725" y="0"/>
            <a:ext cx="7886700" cy="880200"/>
          </a:xfrm>
          <a:prstGeom prst="rect">
            <a:avLst/>
          </a:prstGeom>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980000"/>
                </a:solidFill>
                <a:latin typeface="Capriola"/>
                <a:ea typeface="Capriola"/>
                <a:cs typeface="Capriola"/>
                <a:sym typeface="Capriola"/>
              </a:rPr>
              <a:t>INITIAL RESULTS</a:t>
            </a:r>
            <a:endParaRPr>
              <a:solidFill>
                <a:srgbClr val="980000"/>
              </a:solidFill>
              <a:latin typeface="Capriola"/>
              <a:ea typeface="Capriola"/>
              <a:cs typeface="Capriola"/>
              <a:sym typeface="Capriola"/>
            </a:endParaRPr>
          </a:p>
        </p:txBody>
      </p:sp>
      <p:sp>
        <p:nvSpPr>
          <p:cNvPr id="244" name="Google Shape;244;p33"/>
          <p:cNvSpPr txBox="1"/>
          <p:nvPr/>
        </p:nvSpPr>
        <p:spPr>
          <a:xfrm>
            <a:off x="2231126" y="1067299"/>
            <a:ext cx="1145400" cy="525300"/>
          </a:xfrm>
          <a:prstGeom prst="rect">
            <a:avLst/>
          </a:prstGeom>
          <a:solidFill>
            <a:srgbClr val="274E1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FFFF00"/>
                </a:solidFill>
                <a:latin typeface="Roboto"/>
                <a:ea typeface="Roboto"/>
                <a:cs typeface="Roboto"/>
                <a:sym typeface="Roboto"/>
              </a:rPr>
              <a:t>Step 2</a:t>
            </a:r>
            <a:endParaRPr b="1" sz="2000">
              <a:solidFill>
                <a:srgbClr val="FFFF00"/>
              </a:solidFill>
              <a:latin typeface="Roboto"/>
              <a:ea typeface="Roboto"/>
              <a:cs typeface="Roboto"/>
              <a:sym typeface="Roboto"/>
            </a:endParaRPr>
          </a:p>
        </p:txBody>
      </p:sp>
      <p:sp>
        <p:nvSpPr>
          <p:cNvPr id="245" name="Google Shape;245;p33"/>
          <p:cNvSpPr txBox="1"/>
          <p:nvPr/>
        </p:nvSpPr>
        <p:spPr>
          <a:xfrm>
            <a:off x="0" y="1653675"/>
            <a:ext cx="5474100" cy="26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980000"/>
                </a:solidFill>
                <a:highlight>
                  <a:srgbClr val="FFFFFF"/>
                </a:highlight>
                <a:latin typeface="Calibri"/>
                <a:ea typeface="Calibri"/>
                <a:cs typeface="Calibri"/>
                <a:sym typeface="Calibri"/>
              </a:rPr>
              <a:t>Check for Null Values</a:t>
            </a:r>
            <a:endParaRPr b="1" sz="2000">
              <a:solidFill>
                <a:srgbClr val="980000"/>
              </a:solidFill>
              <a:highlight>
                <a:srgbClr val="FFFFFF"/>
              </a:highlight>
              <a:latin typeface="Calibri"/>
              <a:ea typeface="Calibri"/>
              <a:cs typeface="Calibri"/>
              <a:sym typeface="Calibri"/>
            </a:endParaRPr>
          </a:p>
          <a:p>
            <a:pPr indent="0" lvl="0" marL="0" rtl="0" algn="ctr">
              <a:lnSpc>
                <a:spcPct val="115000"/>
              </a:lnSpc>
              <a:spcBef>
                <a:spcPts val="0"/>
              </a:spcBef>
              <a:spcAft>
                <a:spcPts val="0"/>
              </a:spcAft>
              <a:buNone/>
            </a:pPr>
            <a:r>
              <a:rPr lang="en" sz="1500">
                <a:solidFill>
                  <a:srgbClr val="212121"/>
                </a:solidFill>
                <a:highlight>
                  <a:srgbClr val="FFFFFF"/>
                </a:highlight>
                <a:latin typeface="Calibri"/>
                <a:ea typeface="Calibri"/>
                <a:cs typeface="Calibri"/>
                <a:sym typeface="Calibri"/>
              </a:rPr>
              <a:t>The data contains null values in 4 columns. </a:t>
            </a:r>
            <a:endParaRPr sz="1500">
              <a:solidFill>
                <a:srgbClr val="212121"/>
              </a:solidFill>
              <a:highlight>
                <a:srgbClr val="FFFFFF"/>
              </a:highlight>
              <a:latin typeface="Calibri"/>
              <a:ea typeface="Calibri"/>
              <a:cs typeface="Calibri"/>
              <a:sym typeface="Calibri"/>
            </a:endParaRPr>
          </a:p>
          <a:p>
            <a:pPr indent="0" lvl="0" marL="0" rtl="0" algn="ctr">
              <a:lnSpc>
                <a:spcPct val="115000"/>
              </a:lnSpc>
              <a:spcBef>
                <a:spcPts val="0"/>
              </a:spcBef>
              <a:spcAft>
                <a:spcPts val="0"/>
              </a:spcAft>
              <a:buNone/>
            </a:pPr>
            <a:r>
              <a:t/>
            </a:r>
            <a:endParaRPr sz="1500">
              <a:solidFill>
                <a:srgbClr val="212121"/>
              </a:solidFill>
              <a:highlight>
                <a:srgbClr val="FFFFFF"/>
              </a:highlight>
              <a:latin typeface="Calibri"/>
              <a:ea typeface="Calibri"/>
              <a:cs typeface="Calibri"/>
              <a:sym typeface="Calibri"/>
            </a:endParaRPr>
          </a:p>
          <a:p>
            <a:pPr indent="0" lvl="0" marL="0" rtl="0" algn="ctr">
              <a:lnSpc>
                <a:spcPct val="115000"/>
              </a:lnSpc>
              <a:spcBef>
                <a:spcPts val="0"/>
              </a:spcBef>
              <a:spcAft>
                <a:spcPts val="0"/>
              </a:spcAft>
              <a:buNone/>
            </a:pPr>
            <a:r>
              <a:t/>
            </a:r>
            <a:endParaRPr sz="1500">
              <a:solidFill>
                <a:srgbClr val="212121"/>
              </a:solidFill>
              <a:highlight>
                <a:srgbClr val="FFFFFF"/>
              </a:highlight>
              <a:latin typeface="Calibri"/>
              <a:ea typeface="Calibri"/>
              <a:cs typeface="Calibri"/>
              <a:sym typeface="Calibri"/>
            </a:endParaRPr>
          </a:p>
          <a:p>
            <a:pPr indent="0" lvl="0" marL="0" rtl="0" algn="ctr">
              <a:lnSpc>
                <a:spcPct val="115000"/>
              </a:lnSpc>
              <a:spcBef>
                <a:spcPts val="0"/>
              </a:spcBef>
              <a:spcAft>
                <a:spcPts val="0"/>
              </a:spcAft>
              <a:buNone/>
            </a:pPr>
            <a:r>
              <a:t/>
            </a:r>
            <a:endParaRPr sz="1500">
              <a:solidFill>
                <a:srgbClr val="21212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rgbClr val="212121"/>
              </a:solidFill>
              <a:highlight>
                <a:srgbClr val="FFFFFF"/>
              </a:highlight>
              <a:latin typeface="Calibri"/>
              <a:ea typeface="Calibri"/>
              <a:cs typeface="Calibri"/>
              <a:sym typeface="Calibri"/>
            </a:endParaRPr>
          </a:p>
          <a:p>
            <a:pPr indent="-323850" lvl="0" marL="457200" rtl="0" algn="l">
              <a:lnSpc>
                <a:spcPct val="115000"/>
              </a:lnSpc>
              <a:spcBef>
                <a:spcPts val="0"/>
              </a:spcBef>
              <a:spcAft>
                <a:spcPts val="0"/>
              </a:spcAft>
              <a:buClr>
                <a:srgbClr val="212121"/>
              </a:buClr>
              <a:buSzPts val="1500"/>
              <a:buFont typeface="Calibri"/>
              <a:buAutoNum type="arabicPeriod"/>
            </a:pPr>
            <a:r>
              <a:rPr lang="en" sz="1500">
                <a:solidFill>
                  <a:srgbClr val="212121"/>
                </a:solidFill>
                <a:highlight>
                  <a:srgbClr val="FFFFFF"/>
                </a:highlight>
                <a:latin typeface="Calibri"/>
                <a:ea typeface="Calibri"/>
                <a:cs typeface="Calibri"/>
                <a:sym typeface="Calibri"/>
              </a:rPr>
              <a:t>Drop the feature umpire1, umpire2, and umpire3 since there are lots of null values and these don’t have any impact on the winning team. </a:t>
            </a:r>
            <a:endParaRPr sz="1500">
              <a:solidFill>
                <a:srgbClr val="212121"/>
              </a:solidFill>
              <a:highlight>
                <a:srgbClr val="FFFFFF"/>
              </a:highlight>
              <a:latin typeface="Calibri"/>
              <a:ea typeface="Calibri"/>
              <a:cs typeface="Calibri"/>
              <a:sym typeface="Calibri"/>
            </a:endParaRPr>
          </a:p>
        </p:txBody>
      </p:sp>
      <p:sp>
        <p:nvSpPr>
          <p:cNvPr id="246" name="Google Shape;246;p33"/>
          <p:cNvSpPr txBox="1"/>
          <p:nvPr>
            <p:ph idx="1" type="body"/>
          </p:nvPr>
        </p:nvSpPr>
        <p:spPr>
          <a:xfrm>
            <a:off x="3376525" y="1067300"/>
            <a:ext cx="2564400" cy="525300"/>
          </a:xfrm>
          <a:prstGeom prst="rect">
            <a:avLst/>
          </a:prstGeom>
          <a:solidFill>
            <a:srgbClr val="980000"/>
          </a:solidFill>
        </p:spPr>
        <p:txBody>
          <a:bodyPr anchorCtr="0" anchor="t" bIns="34275" lIns="68575" spcFirstLastPara="1" rIns="68575" wrap="square" tIns="34275">
            <a:noAutofit/>
          </a:bodyPr>
          <a:lstStyle/>
          <a:p>
            <a:pPr indent="0" lvl="0" marL="457200" rtl="0" algn="l">
              <a:spcBef>
                <a:spcPts val="800"/>
              </a:spcBef>
              <a:spcAft>
                <a:spcPts val="0"/>
              </a:spcAft>
              <a:buNone/>
            </a:pPr>
            <a:r>
              <a:rPr b="1" lang="en" sz="2000">
                <a:solidFill>
                  <a:srgbClr val="FFFF00"/>
                </a:solidFill>
                <a:latin typeface="Calibri"/>
                <a:ea typeface="Calibri"/>
                <a:cs typeface="Calibri"/>
                <a:sym typeface="Calibri"/>
              </a:rPr>
              <a:t>Data-cleaning</a:t>
            </a:r>
            <a:endParaRPr b="1" sz="2000">
              <a:solidFill>
                <a:srgbClr val="FFFF00"/>
              </a:solidFill>
              <a:latin typeface="Calibri"/>
              <a:ea typeface="Calibri"/>
              <a:cs typeface="Calibri"/>
              <a:sym typeface="Calibri"/>
            </a:endParaRPr>
          </a:p>
        </p:txBody>
      </p:sp>
      <p:pic>
        <p:nvPicPr>
          <p:cNvPr id="247" name="Google Shape;247;p33"/>
          <p:cNvPicPr preferRelativeResize="0"/>
          <p:nvPr/>
        </p:nvPicPr>
        <p:blipFill>
          <a:blip r:embed="rId3">
            <a:alphaModFix/>
          </a:blip>
          <a:stretch>
            <a:fillRect/>
          </a:stretch>
        </p:blipFill>
        <p:spPr>
          <a:xfrm>
            <a:off x="144075" y="2443575"/>
            <a:ext cx="5032400" cy="950400"/>
          </a:xfrm>
          <a:prstGeom prst="rect">
            <a:avLst/>
          </a:prstGeom>
          <a:noFill/>
          <a:ln>
            <a:noFill/>
          </a:ln>
        </p:spPr>
      </p:pic>
      <p:pic>
        <p:nvPicPr>
          <p:cNvPr id="248" name="Google Shape;248;p33"/>
          <p:cNvPicPr preferRelativeResize="0"/>
          <p:nvPr/>
        </p:nvPicPr>
        <p:blipFill>
          <a:blip r:embed="rId4">
            <a:alphaModFix/>
          </a:blip>
          <a:stretch>
            <a:fillRect/>
          </a:stretch>
        </p:blipFill>
        <p:spPr>
          <a:xfrm>
            <a:off x="5700350" y="2627024"/>
            <a:ext cx="3365100" cy="2429574"/>
          </a:xfrm>
          <a:prstGeom prst="rect">
            <a:avLst/>
          </a:prstGeom>
          <a:noFill/>
          <a:ln>
            <a:noFill/>
          </a:ln>
        </p:spPr>
      </p:pic>
      <p:sp>
        <p:nvSpPr>
          <p:cNvPr id="249" name="Google Shape;249;p33"/>
          <p:cNvSpPr txBox="1"/>
          <p:nvPr/>
        </p:nvSpPr>
        <p:spPr>
          <a:xfrm>
            <a:off x="5519850" y="1738475"/>
            <a:ext cx="3603300" cy="1869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212121"/>
              </a:buClr>
              <a:buSzPts val="1500"/>
              <a:buFont typeface="Calibri"/>
              <a:buAutoNum type="arabicPeriod" startAt="2"/>
            </a:pPr>
            <a:r>
              <a:rPr lang="en" sz="1500">
                <a:solidFill>
                  <a:srgbClr val="212121"/>
                </a:solidFill>
                <a:highlight>
                  <a:srgbClr val="FFFFFF"/>
                </a:highlight>
                <a:latin typeface="Calibri"/>
                <a:ea typeface="Calibri"/>
                <a:cs typeface="Calibri"/>
                <a:sym typeface="Calibri"/>
              </a:rPr>
              <a:t>Insert values in the column ‘city’ where value is null based on the value of ‘venue’ column. Here, we replace NaN with “Dubai”.</a:t>
            </a:r>
            <a:endParaRPr sz="1500">
              <a:solidFill>
                <a:srgbClr val="212121"/>
              </a:solidFill>
              <a:highlight>
                <a:srgbClr val="FFFFFF"/>
              </a:highlight>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t/>
            </a:r>
            <a:endParaRPr sz="1500">
              <a:solidFill>
                <a:srgbClr val="212121"/>
              </a:solidFill>
              <a:highlight>
                <a:srgbClr val="FFFFFF"/>
              </a:highlight>
              <a:latin typeface="Calibri"/>
              <a:ea typeface="Calibri"/>
              <a:cs typeface="Calibri"/>
              <a:sym typeface="Calibri"/>
            </a:endParaRPr>
          </a:p>
          <a:p>
            <a:pPr indent="0" lvl="0" marL="0" rtl="0" algn="l">
              <a:spcBef>
                <a:spcPts val="50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Ahmedabad University ">
      <a:dk1>
        <a:srgbClr val="000000"/>
      </a:dk1>
      <a:lt1>
        <a:srgbClr val="FFFFFF"/>
      </a:lt1>
      <a:dk2>
        <a:srgbClr val="7D1916"/>
      </a:dk2>
      <a:lt2>
        <a:srgbClr val="F2F1EE"/>
      </a:lt2>
      <a:accent1>
        <a:srgbClr val="894C00"/>
      </a:accent1>
      <a:accent2>
        <a:srgbClr val="7F4700"/>
      </a:accent2>
      <a:accent3>
        <a:srgbClr val="A5A5A5"/>
      </a:accent3>
      <a:accent4>
        <a:srgbClr val="BC933E"/>
      </a:accent4>
      <a:accent5>
        <a:srgbClr val="000000"/>
      </a:accent5>
      <a:accent6>
        <a:srgbClr val="FEFFFF"/>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